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259" r:id="rId3"/>
    <p:sldId id="260" r:id="rId4"/>
    <p:sldId id="263" r:id="rId5"/>
    <p:sldId id="264" r:id="rId6"/>
    <p:sldId id="265" r:id="rId7"/>
    <p:sldId id="266" r:id="rId8"/>
    <p:sldId id="294" r:id="rId9"/>
    <p:sldId id="295" r:id="rId10"/>
    <p:sldId id="323" r:id="rId11"/>
    <p:sldId id="296" r:id="rId12"/>
    <p:sldId id="304" r:id="rId13"/>
    <p:sldId id="303" r:id="rId14"/>
    <p:sldId id="305" r:id="rId15"/>
    <p:sldId id="325" r:id="rId16"/>
    <p:sldId id="298" r:id="rId17"/>
    <p:sldId id="267" r:id="rId18"/>
    <p:sldId id="270" r:id="rId19"/>
    <p:sldId id="273" r:id="rId20"/>
    <p:sldId id="269" r:id="rId21"/>
    <p:sldId id="268" r:id="rId22"/>
    <p:sldId id="274" r:id="rId23"/>
    <p:sldId id="272" r:id="rId24"/>
    <p:sldId id="306" r:id="rId25"/>
    <p:sldId id="324" r:id="rId26"/>
    <p:sldId id="311" r:id="rId27"/>
    <p:sldId id="313" r:id="rId28"/>
    <p:sldId id="314" r:id="rId29"/>
    <p:sldId id="312" r:id="rId30"/>
    <p:sldId id="318" r:id="rId31"/>
    <p:sldId id="319" r:id="rId32"/>
    <p:sldId id="315" r:id="rId33"/>
    <p:sldId id="308" r:id="rId34"/>
    <p:sldId id="307" r:id="rId35"/>
    <p:sldId id="275" r:id="rId36"/>
    <p:sldId id="280" r:id="rId37"/>
    <p:sldId id="302" r:id="rId38"/>
    <p:sldId id="320" r:id="rId39"/>
    <p:sldId id="316" r:id="rId40"/>
    <p:sldId id="317" r:id="rId41"/>
    <p:sldId id="321" r:id="rId42"/>
    <p:sldId id="322" r:id="rId43"/>
    <p:sldId id="310" r:id="rId44"/>
    <p:sldId id="309" r:id="rId45"/>
    <p:sldId id="326"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71" autoAdjust="0"/>
  </p:normalViewPr>
  <p:slideViewPr>
    <p:cSldViewPr>
      <p:cViewPr>
        <p:scale>
          <a:sx n="70" d="100"/>
          <a:sy n="70" d="100"/>
        </p:scale>
        <p:origin x="-1386" y="-204"/>
      </p:cViewPr>
      <p:guideLst>
        <p:guide orient="horz" pos="2160"/>
        <p:guide pos="2880"/>
      </p:guideLst>
    </p:cSldViewPr>
  </p:slideViewPr>
  <p:outlineViewPr>
    <p:cViewPr>
      <p:scale>
        <a:sx n="33" d="100"/>
        <a:sy n="33" d="100"/>
      </p:scale>
      <p:origin x="0" y="588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jp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4272634-02D6-4ED0-9800-1761ECD13DCE}" type="datetimeFigureOut">
              <a:rPr lang="en-US" smtClean="0"/>
              <a:t>3/11/2021</a:t>
            </a:fld>
            <a:endParaRPr lang="en-U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B253077-8E7E-40EC-86D2-ABEEFF51A420}" type="slidenum">
              <a:rPr lang="en-US" smtClean="0"/>
              <a:t>‹Nº›</a:t>
            </a:fld>
            <a:endParaRPr lang="en-US"/>
          </a:p>
        </p:txBody>
      </p:sp>
    </p:spTree>
    <p:extLst>
      <p:ext uri="{BB962C8B-B14F-4D97-AF65-F5344CB8AC3E}">
        <p14:creationId xmlns:p14="http://schemas.microsoft.com/office/powerpoint/2010/main" val="1516819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n-U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a:p>
        </p:txBody>
      </p:sp>
      <p:sp>
        <p:nvSpPr>
          <p:cNvPr id="4" name="3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5" name="4 Marcador de pie de página"/>
          <p:cNvSpPr>
            <a:spLocks noGrp="1"/>
          </p:cNvSpPr>
          <p:nvPr>
            <p:ph type="ftr" sz="quarter" idx="11"/>
          </p:nvPr>
        </p:nvSpPr>
        <p:spPr/>
        <p:txBody>
          <a:bodyPr/>
          <a:lstStyle/>
          <a:p>
            <a:endParaRPr lang="en-US"/>
          </a:p>
        </p:txBody>
      </p:sp>
      <p:sp>
        <p:nvSpPr>
          <p:cNvPr id="6" name="5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2480887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5" name="4 Marcador de pie de página"/>
          <p:cNvSpPr>
            <a:spLocks noGrp="1"/>
          </p:cNvSpPr>
          <p:nvPr>
            <p:ph type="ftr" sz="quarter" idx="11"/>
          </p:nvPr>
        </p:nvSpPr>
        <p:spPr/>
        <p:txBody>
          <a:bodyPr/>
          <a:lstStyle/>
          <a:p>
            <a:endParaRPr lang="en-US"/>
          </a:p>
        </p:txBody>
      </p:sp>
      <p:sp>
        <p:nvSpPr>
          <p:cNvPr id="6" name="5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2443872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n-U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5" name="4 Marcador de pie de página"/>
          <p:cNvSpPr>
            <a:spLocks noGrp="1"/>
          </p:cNvSpPr>
          <p:nvPr>
            <p:ph type="ftr" sz="quarter" idx="11"/>
          </p:nvPr>
        </p:nvSpPr>
        <p:spPr/>
        <p:txBody>
          <a:bodyPr/>
          <a:lstStyle/>
          <a:p>
            <a:endParaRPr lang="en-US"/>
          </a:p>
        </p:txBody>
      </p:sp>
      <p:sp>
        <p:nvSpPr>
          <p:cNvPr id="6" name="5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77295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5" name="4 Marcador de pie de página"/>
          <p:cNvSpPr>
            <a:spLocks noGrp="1"/>
          </p:cNvSpPr>
          <p:nvPr>
            <p:ph type="ftr" sz="quarter" idx="11"/>
          </p:nvPr>
        </p:nvSpPr>
        <p:spPr/>
        <p:txBody>
          <a:bodyPr/>
          <a:lstStyle/>
          <a:p>
            <a:endParaRPr lang="en-US"/>
          </a:p>
        </p:txBody>
      </p:sp>
      <p:sp>
        <p:nvSpPr>
          <p:cNvPr id="6" name="5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699519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n-U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5" name="4 Marcador de pie de página"/>
          <p:cNvSpPr>
            <a:spLocks noGrp="1"/>
          </p:cNvSpPr>
          <p:nvPr>
            <p:ph type="ftr" sz="quarter" idx="11"/>
          </p:nvPr>
        </p:nvSpPr>
        <p:spPr/>
        <p:txBody>
          <a:bodyPr/>
          <a:lstStyle/>
          <a:p>
            <a:endParaRPr lang="en-US"/>
          </a:p>
        </p:txBody>
      </p:sp>
      <p:sp>
        <p:nvSpPr>
          <p:cNvPr id="6" name="5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2873698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4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6" name="5 Marcador de pie de página"/>
          <p:cNvSpPr>
            <a:spLocks noGrp="1"/>
          </p:cNvSpPr>
          <p:nvPr>
            <p:ph type="ftr" sz="quarter" idx="11"/>
          </p:nvPr>
        </p:nvSpPr>
        <p:spPr/>
        <p:txBody>
          <a:bodyPr/>
          <a:lstStyle/>
          <a:p>
            <a:endParaRPr lang="en-US"/>
          </a:p>
        </p:txBody>
      </p:sp>
      <p:sp>
        <p:nvSpPr>
          <p:cNvPr id="7" name="6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1637817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6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8" name="7 Marcador de pie de página"/>
          <p:cNvSpPr>
            <a:spLocks noGrp="1"/>
          </p:cNvSpPr>
          <p:nvPr>
            <p:ph type="ftr" sz="quarter" idx="11"/>
          </p:nvPr>
        </p:nvSpPr>
        <p:spPr/>
        <p:txBody>
          <a:bodyPr/>
          <a:lstStyle/>
          <a:p>
            <a:endParaRPr lang="en-US"/>
          </a:p>
        </p:txBody>
      </p:sp>
      <p:sp>
        <p:nvSpPr>
          <p:cNvPr id="9" name="8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1409744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4" name="3 Marcador de pie de página"/>
          <p:cNvSpPr>
            <a:spLocks noGrp="1"/>
          </p:cNvSpPr>
          <p:nvPr>
            <p:ph type="ftr" sz="quarter" idx="11"/>
          </p:nvPr>
        </p:nvSpPr>
        <p:spPr/>
        <p:txBody>
          <a:bodyPr/>
          <a:lstStyle/>
          <a:p>
            <a:endParaRPr lang="en-US"/>
          </a:p>
        </p:txBody>
      </p:sp>
      <p:sp>
        <p:nvSpPr>
          <p:cNvPr id="5" name="4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3383480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3" name="2 Marcador de pie de página"/>
          <p:cNvSpPr>
            <a:spLocks noGrp="1"/>
          </p:cNvSpPr>
          <p:nvPr>
            <p:ph type="ftr" sz="quarter" idx="11"/>
          </p:nvPr>
        </p:nvSpPr>
        <p:spPr/>
        <p:txBody>
          <a:bodyPr/>
          <a:lstStyle/>
          <a:p>
            <a:endParaRPr lang="en-US"/>
          </a:p>
        </p:txBody>
      </p:sp>
      <p:sp>
        <p:nvSpPr>
          <p:cNvPr id="4" name="3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3953514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n-U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6" name="5 Marcador de pie de página"/>
          <p:cNvSpPr>
            <a:spLocks noGrp="1"/>
          </p:cNvSpPr>
          <p:nvPr>
            <p:ph type="ftr" sz="quarter" idx="11"/>
          </p:nvPr>
        </p:nvSpPr>
        <p:spPr/>
        <p:txBody>
          <a:bodyPr/>
          <a:lstStyle/>
          <a:p>
            <a:endParaRPr lang="en-US"/>
          </a:p>
        </p:txBody>
      </p:sp>
      <p:sp>
        <p:nvSpPr>
          <p:cNvPr id="7" name="6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1086481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n-U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3C1F82C-B7B0-46B8-8134-9FE15DB4BFBA}" type="datetimeFigureOut">
              <a:rPr lang="en-US" smtClean="0"/>
              <a:t>3/11/2021</a:t>
            </a:fld>
            <a:endParaRPr lang="en-US"/>
          </a:p>
        </p:txBody>
      </p:sp>
      <p:sp>
        <p:nvSpPr>
          <p:cNvPr id="6" name="5 Marcador de pie de página"/>
          <p:cNvSpPr>
            <a:spLocks noGrp="1"/>
          </p:cNvSpPr>
          <p:nvPr>
            <p:ph type="ftr" sz="quarter" idx="11"/>
          </p:nvPr>
        </p:nvSpPr>
        <p:spPr/>
        <p:txBody>
          <a:bodyPr/>
          <a:lstStyle/>
          <a:p>
            <a:endParaRPr lang="en-US"/>
          </a:p>
        </p:txBody>
      </p:sp>
      <p:sp>
        <p:nvSpPr>
          <p:cNvPr id="7" name="6 Marcador de número de diapositiva"/>
          <p:cNvSpPr>
            <a:spLocks noGrp="1"/>
          </p:cNvSpPr>
          <p:nvPr>
            <p:ph type="sldNum" sz="quarter" idx="12"/>
          </p:nvPr>
        </p:nvSpPr>
        <p:spPr/>
        <p:txBody>
          <a:bodyPr/>
          <a:lstStyle/>
          <a:p>
            <a:fld id="{AAF9C6CA-5C61-4E7E-8EC8-ECA6AA608191}" type="slidenum">
              <a:rPr lang="en-US" smtClean="0"/>
              <a:t>‹Nº›</a:t>
            </a:fld>
            <a:endParaRPr lang="en-US"/>
          </a:p>
        </p:txBody>
      </p:sp>
    </p:spTree>
    <p:extLst>
      <p:ext uri="{BB962C8B-B14F-4D97-AF65-F5344CB8AC3E}">
        <p14:creationId xmlns:p14="http://schemas.microsoft.com/office/powerpoint/2010/main" val="1631164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C1F82C-B7B0-46B8-8134-9FE15DB4BFBA}" type="datetimeFigureOut">
              <a:rPr lang="en-US" smtClean="0"/>
              <a:t>3/11/2021</a:t>
            </a:fld>
            <a:endParaRPr lang="en-U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F9C6CA-5C61-4E7E-8EC8-ECA6AA608191}" type="slidenum">
              <a:rPr lang="en-US" smtClean="0"/>
              <a:t>‹Nº›</a:t>
            </a:fld>
            <a:endParaRPr lang="en-US"/>
          </a:p>
        </p:txBody>
      </p:sp>
    </p:spTree>
    <p:extLst>
      <p:ext uri="{BB962C8B-B14F-4D97-AF65-F5344CB8AC3E}">
        <p14:creationId xmlns:p14="http://schemas.microsoft.com/office/powerpoint/2010/main" val="1156142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tareaSRRB.docx"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www.juntadeandalucia.es/servicios/madeja/contenido/recurso/416" TargetMode="External"/><Relationship Id="rId3" Type="http://schemas.openxmlformats.org/officeDocument/2006/relationships/image" Target="../media/image4.png"/><Relationship Id="rId7" Type="http://schemas.openxmlformats.org/officeDocument/2006/relationships/hyperlink" Target="Especificacion%20de%20Elaborar%20Pedido.doc"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Introduccion_a_RUP.doc" TargetMode="External"/><Relationship Id="rId5" Type="http://schemas.openxmlformats.org/officeDocument/2006/relationships/hyperlink" Target="%5b2018%5d-Semestral_SAGA-BIA_ChiariBarriaFranceschiPovedaXianRosales,AnaGCordero.pdf" TargetMode="External"/><Relationship Id="rId4" Type="http://schemas.openxmlformats.org/officeDocument/2006/relationships/hyperlink" Target="http://users.dsic.upv.es/asignaturas/facultad/lsi/ejemplorup/" TargetMode="External"/><Relationship Id="rId9" Type="http://schemas.openxmlformats.org/officeDocument/2006/relationships/hyperlink" Target="http://www.pmoinformatica.com/2016/08/tecnicas-levantamiento-requerimientos.html"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www-03.ibm.com/software/products/en/rrc" TargetMode="External"/><Relationship Id="rId5" Type="http://schemas.openxmlformats.org/officeDocument/2006/relationships/hyperlink" Target="http://es.wikipedia.org/w/index.php?title=Especial:Buscar&amp;search=Rational+Software+Corporation" TargetMode="External"/><Relationship Id="rId4" Type="http://schemas.openxmlformats.org/officeDocument/2006/relationships/hyperlink" Target="http://es.wikipedia.org/wiki/Barry_Boeh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PA" dirty="0" smtClean="0"/>
              <a:t> Ingeniería de Requerimientos</a:t>
            </a:r>
            <a:endParaRPr lang="en-US" dirty="0"/>
          </a:p>
        </p:txBody>
      </p:sp>
      <p:sp>
        <p:nvSpPr>
          <p:cNvPr id="3" name="2 Subtítulo"/>
          <p:cNvSpPr>
            <a:spLocks noGrp="1"/>
          </p:cNvSpPr>
          <p:nvPr>
            <p:ph type="subTitle" idx="1"/>
          </p:nvPr>
        </p:nvSpPr>
        <p:spPr>
          <a:xfrm>
            <a:off x="1115616" y="3886200"/>
            <a:ext cx="6656784" cy="1752600"/>
          </a:xfrm>
        </p:spPr>
        <p:txBody>
          <a:bodyPr>
            <a:normAutofit/>
          </a:bodyPr>
          <a:lstStyle/>
          <a:p>
            <a:pPr algn="r"/>
            <a:endParaRPr lang="es-PA" sz="2800" dirty="0" smtClean="0"/>
          </a:p>
          <a:p>
            <a:pPr algn="r"/>
            <a:r>
              <a:rPr lang="es-PA" sz="2800" dirty="0" smtClean="0"/>
              <a:t>Ana Gloria Cordero de Hernández </a:t>
            </a:r>
            <a:r>
              <a:rPr lang="es-PA" sz="2800" dirty="0" err="1" smtClean="0"/>
              <a:t>M.Sc</a:t>
            </a:r>
            <a:r>
              <a:rPr lang="es-PA" sz="2800" dirty="0" smtClean="0"/>
              <a:t>.</a:t>
            </a:r>
          </a:p>
          <a:p>
            <a:pPr algn="r"/>
            <a:r>
              <a:rPr lang="es-PA" sz="2800" dirty="0" smtClean="0"/>
              <a:t> </a:t>
            </a:r>
          </a:p>
          <a:p>
            <a:pPr algn="r"/>
            <a:endParaRPr lang="en-US" sz="2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6256" y="404664"/>
            <a:ext cx="1705252" cy="17281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1560" y="329533"/>
            <a:ext cx="1745648" cy="172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855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5292080" y="1166842"/>
            <a:ext cx="3404920" cy="3416320"/>
          </a:xfrm>
          <a:prstGeom prst="rect">
            <a:avLst/>
          </a:prstGeom>
          <a:ln>
            <a:solidFill>
              <a:srgbClr val="FF0000"/>
            </a:solidFill>
          </a:ln>
        </p:spPr>
        <p:txBody>
          <a:bodyPr wrap="square">
            <a:spAutoFit/>
          </a:bodyPr>
          <a:lstStyle/>
          <a:p>
            <a:r>
              <a:rPr lang="es-PA" dirty="0" smtClean="0"/>
              <a:t>Los </a:t>
            </a:r>
            <a:r>
              <a:rPr lang="es-PA" dirty="0"/>
              <a:t>requerimientos no funcionales tienen que ver con características que de una u otra forma puedan limitar el sistema, como por ejemplo, el rendimiento (en tiempo y espacio), interfaces de usuario, fiabilidad (robustez del sistema, disponibilidad de equipo), mantenimiento, seguridad, portabilidad, estándares, etc.</a:t>
            </a:r>
            <a:endParaRPr lang="en-US" dirty="0"/>
          </a:p>
        </p:txBody>
      </p:sp>
      <p:sp>
        <p:nvSpPr>
          <p:cNvPr id="3" name="2 CuadroTexto"/>
          <p:cNvSpPr txBox="1"/>
          <p:nvPr/>
        </p:nvSpPr>
        <p:spPr>
          <a:xfrm>
            <a:off x="1202174" y="476672"/>
            <a:ext cx="6682194" cy="369332"/>
          </a:xfrm>
          <a:prstGeom prst="rect">
            <a:avLst/>
          </a:prstGeom>
          <a:noFill/>
        </p:spPr>
        <p:txBody>
          <a:bodyPr wrap="square" rtlCol="0">
            <a:spAutoFit/>
          </a:bodyPr>
          <a:lstStyle/>
          <a:p>
            <a:r>
              <a:rPr lang="es-PA" dirty="0" smtClean="0"/>
              <a:t>Los requerimientos se dividen en:</a:t>
            </a:r>
            <a:endParaRPr lang="en-US" dirty="0"/>
          </a:p>
        </p:txBody>
      </p:sp>
      <p:sp>
        <p:nvSpPr>
          <p:cNvPr id="4" name="3 CuadroTexto"/>
          <p:cNvSpPr txBox="1"/>
          <p:nvPr/>
        </p:nvSpPr>
        <p:spPr>
          <a:xfrm>
            <a:off x="970833" y="1340768"/>
            <a:ext cx="3960439" cy="2031325"/>
          </a:xfrm>
          <a:prstGeom prst="rect">
            <a:avLst/>
          </a:prstGeom>
          <a:noFill/>
          <a:ln>
            <a:solidFill>
              <a:srgbClr val="FFC000"/>
            </a:solidFill>
          </a:ln>
        </p:spPr>
        <p:txBody>
          <a:bodyPr wrap="square" rtlCol="0">
            <a:spAutoFit/>
          </a:bodyPr>
          <a:lstStyle/>
          <a:p>
            <a:r>
              <a:rPr lang="es-PA" dirty="0" smtClean="0"/>
              <a:t>Requerimientos  </a:t>
            </a:r>
            <a:r>
              <a:rPr lang="es-PA" dirty="0"/>
              <a:t>funcionales definen </a:t>
            </a:r>
            <a:r>
              <a:rPr lang="es-PA" dirty="0" smtClean="0"/>
              <a:t>los servicios </a:t>
            </a:r>
            <a:r>
              <a:rPr lang="es-PA" dirty="0"/>
              <a:t>que el sistema será capaz de realizar. Describen las transformaciones que el sistema realiza sobre las entradas para producir salidas.</a:t>
            </a:r>
          </a:p>
          <a:p>
            <a:r>
              <a:rPr lang="es-PA" dirty="0" smtClean="0"/>
              <a:t>                                     </a:t>
            </a:r>
            <a:endParaRPr lang="en-US" dirty="0"/>
          </a:p>
        </p:txBody>
      </p:sp>
    </p:spTree>
    <p:extLst>
      <p:ext uri="{BB962C8B-B14F-4D97-AF65-F5344CB8AC3E}">
        <p14:creationId xmlns:p14="http://schemas.microsoft.com/office/powerpoint/2010/main" val="27183519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81000"/>
            <a:ext cx="9077585" cy="45601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720642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215008" y="260648"/>
            <a:ext cx="8928992" cy="5909310"/>
          </a:xfrm>
          <a:prstGeom prst="rect">
            <a:avLst/>
          </a:prstGeom>
        </p:spPr>
        <p:txBody>
          <a:bodyPr wrap="square">
            <a:spAutoFit/>
          </a:bodyPr>
          <a:lstStyle/>
          <a:p>
            <a:r>
              <a:rPr lang="es-PA" dirty="0" smtClean="0"/>
              <a:t>Los requisitos se caracterizan porque son:</a:t>
            </a:r>
          </a:p>
          <a:p>
            <a:endParaRPr lang="es-PA" dirty="0"/>
          </a:p>
          <a:p>
            <a:r>
              <a:rPr lang="es-PA" b="1" dirty="0" smtClean="0">
                <a:solidFill>
                  <a:srgbClr val="C00000"/>
                </a:solidFill>
              </a:rPr>
              <a:t>Necesario</a:t>
            </a:r>
            <a:r>
              <a:rPr lang="es-PA" dirty="0"/>
              <a:t>: Un requerimiento es necesario si su omisión provoca una deficiencia en el sistema a construir, y además su capacidad, características físicas o factor de calidad no pueden ser reemplazados por otras capacidades del producto o del proceso</a:t>
            </a:r>
            <a:r>
              <a:rPr lang="es-PA" dirty="0" smtClean="0"/>
              <a:t>.</a:t>
            </a:r>
          </a:p>
          <a:p>
            <a:endParaRPr lang="es-PA" dirty="0"/>
          </a:p>
          <a:p>
            <a:r>
              <a:rPr lang="es-PA" b="1" dirty="0">
                <a:solidFill>
                  <a:srgbClr val="FF0000"/>
                </a:solidFill>
              </a:rPr>
              <a:t>Conciso:</a:t>
            </a:r>
            <a:r>
              <a:rPr lang="es-PA" dirty="0"/>
              <a:t> Un requerimiento es conciso si es fácil de leer y entender. Su redacción debe ser simple y clara para aquellos que vayan a consultarlo en un futuro</a:t>
            </a:r>
            <a:r>
              <a:rPr lang="es-PA" dirty="0" smtClean="0"/>
              <a:t>.</a:t>
            </a:r>
          </a:p>
          <a:p>
            <a:endParaRPr lang="es-PA" dirty="0"/>
          </a:p>
          <a:p>
            <a:r>
              <a:rPr lang="es-PA" b="1" dirty="0">
                <a:solidFill>
                  <a:srgbClr val="00B050"/>
                </a:solidFill>
              </a:rPr>
              <a:t>Completo:</a:t>
            </a:r>
            <a:r>
              <a:rPr lang="es-PA" dirty="0"/>
              <a:t> Un requerimiento está completo si no necesita ampliar detalles en su redacción, es decir, si se proporciona la información suficiente para su comprensión</a:t>
            </a:r>
            <a:r>
              <a:rPr lang="es-PA" dirty="0" smtClean="0"/>
              <a:t>.</a:t>
            </a:r>
          </a:p>
          <a:p>
            <a:endParaRPr lang="es-PA" dirty="0"/>
          </a:p>
          <a:p>
            <a:r>
              <a:rPr lang="es-PA" b="1" dirty="0">
                <a:solidFill>
                  <a:srgbClr val="002060"/>
                </a:solidFill>
              </a:rPr>
              <a:t>Consistente:</a:t>
            </a:r>
            <a:r>
              <a:rPr lang="es-PA" dirty="0"/>
              <a:t> Un requerimiento es consistente si no es contradictorio con otro requerimiento</a:t>
            </a:r>
            <a:r>
              <a:rPr lang="es-PA" dirty="0" smtClean="0"/>
              <a:t>.</a:t>
            </a:r>
          </a:p>
          <a:p>
            <a:endParaRPr lang="es-PA" dirty="0"/>
          </a:p>
          <a:p>
            <a:r>
              <a:rPr lang="es-PA" b="1" dirty="0">
                <a:solidFill>
                  <a:srgbClr val="7030A0"/>
                </a:solidFill>
              </a:rPr>
              <a:t>No ambiguo:</a:t>
            </a:r>
            <a:r>
              <a:rPr lang="es-PA" dirty="0"/>
              <a:t> Un requerimiento no es ambiguo cuando tiene una sola interpretación. El lenguaje usado en su definición, no debe causar confusiones al lector</a:t>
            </a:r>
            <a:r>
              <a:rPr lang="es-PA" dirty="0" smtClean="0"/>
              <a:t>.</a:t>
            </a:r>
          </a:p>
          <a:p>
            <a:endParaRPr lang="es-PA" dirty="0"/>
          </a:p>
          <a:p>
            <a:r>
              <a:rPr lang="es-PA" b="1" dirty="0">
                <a:solidFill>
                  <a:schemeClr val="tx1">
                    <a:lumMod val="95000"/>
                    <a:lumOff val="5000"/>
                  </a:schemeClr>
                </a:solidFill>
              </a:rPr>
              <a:t>Verificable:</a:t>
            </a:r>
            <a:r>
              <a:rPr lang="es-PA" dirty="0"/>
              <a:t> Un requerimiento es verificable cuando puede ser cuantificado de manera que permita hacer uso de los siguientes métodos de verificación: inspección, análisis, demostración o pruebas.</a:t>
            </a:r>
            <a:endParaRPr lang="en-US" dirty="0"/>
          </a:p>
        </p:txBody>
      </p:sp>
    </p:spTree>
    <p:extLst>
      <p:ext uri="{BB962C8B-B14F-4D97-AF65-F5344CB8AC3E}">
        <p14:creationId xmlns:p14="http://schemas.microsoft.com/office/powerpoint/2010/main" val="943285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5881" y="407838"/>
            <a:ext cx="7648567" cy="5397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7538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3 Marcador de contenido" descr="traza_niveles.bmp"/>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571500" y="880070"/>
            <a:ext cx="8220075" cy="5429250"/>
          </a:xfrm>
        </p:spPr>
      </p:pic>
    </p:spTree>
    <p:extLst>
      <p:ext uri="{BB962C8B-B14F-4D97-AF65-F5344CB8AC3E}">
        <p14:creationId xmlns:p14="http://schemas.microsoft.com/office/powerpoint/2010/main" val="1360361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PA" dirty="0" smtClean="0"/>
              <a:t>MATRIZ DE TRAZABILIDAD</a:t>
            </a:r>
            <a:endParaRPr lang="es-PA" dirty="0"/>
          </a:p>
        </p:txBody>
      </p:sp>
      <p:graphicFrame>
        <p:nvGraphicFramePr>
          <p:cNvPr id="5" name="4 Marcador de contenido"/>
          <p:cNvGraphicFramePr>
            <a:graphicFrameLocks noGrp="1"/>
          </p:cNvGraphicFramePr>
          <p:nvPr>
            <p:ph idx="1"/>
            <p:extLst>
              <p:ext uri="{D42A27DB-BD31-4B8C-83A1-F6EECF244321}">
                <p14:modId xmlns:p14="http://schemas.microsoft.com/office/powerpoint/2010/main" val="1052460381"/>
              </p:ext>
            </p:extLst>
          </p:nvPr>
        </p:nvGraphicFramePr>
        <p:xfrm>
          <a:off x="539552" y="1340768"/>
          <a:ext cx="8003232" cy="5029200"/>
        </p:xfrm>
        <a:graphic>
          <a:graphicData uri="http://schemas.openxmlformats.org/drawingml/2006/table">
            <a:tbl>
              <a:tblPr firstRow="1" bandRow="1">
                <a:tableStyleId>{5C22544A-7EE6-4342-B048-85BDC9FD1C3A}</a:tableStyleId>
              </a:tblPr>
              <a:tblGrid>
                <a:gridCol w="1162472"/>
                <a:gridCol w="1512168"/>
                <a:gridCol w="1440160"/>
                <a:gridCol w="1944216"/>
                <a:gridCol w="1944216"/>
              </a:tblGrid>
              <a:tr h="370840">
                <a:tc>
                  <a:txBody>
                    <a:bodyPr/>
                    <a:lstStyle/>
                    <a:p>
                      <a:r>
                        <a:rPr lang="es-PA" b="1" dirty="0" smtClean="0">
                          <a:solidFill>
                            <a:schemeClr val="tx1"/>
                          </a:solidFill>
                        </a:rPr>
                        <a:t>No. de</a:t>
                      </a:r>
                      <a:r>
                        <a:rPr lang="es-PA" b="1" baseline="0" dirty="0" smtClean="0">
                          <a:solidFill>
                            <a:schemeClr val="tx1"/>
                          </a:solidFill>
                        </a:rPr>
                        <a:t> requisito</a:t>
                      </a:r>
                      <a:endParaRPr lang="es-PA"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Actor</a:t>
                      </a:r>
                      <a:endParaRPr lang="es-PA"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Necesidad</a:t>
                      </a:r>
                      <a:endParaRPr lang="es-PA"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Requisito</a:t>
                      </a:r>
                      <a:r>
                        <a:rPr lang="es-PA" baseline="0" dirty="0" smtClean="0">
                          <a:solidFill>
                            <a:schemeClr val="tx1"/>
                          </a:solidFill>
                        </a:rPr>
                        <a:t> </a:t>
                      </a:r>
                      <a:endParaRPr lang="es-PA"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Característica </a:t>
                      </a:r>
                      <a:endParaRPr lang="es-PA"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1</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Estudiante</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Matricular las asignaturas del semestre en curso.</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Seleccionar el grupo  </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baseline="0" dirty="0" smtClean="0"/>
                        <a:t>los grupos disponibles se listan según el plan y el año.</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2</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Coordinadora de carrera</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Controlar los cupos por asignatura.</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Anotar cupos disponibles</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Para</a:t>
                      </a:r>
                      <a:r>
                        <a:rPr lang="es-PA" baseline="0" dirty="0" smtClean="0"/>
                        <a:t> cada asignatura se anota el numero de cupos disponible con un incremento.</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3.</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Decano</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Determinar grupos abiertos</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Listar</a:t>
                      </a:r>
                      <a:r>
                        <a:rPr lang="es-PA" baseline="0" dirty="0" smtClean="0"/>
                        <a:t> todos los grupos y los cupos tomados</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Reporte impreso de grupos.</a:t>
                      </a:r>
                      <a:endParaRPr lang="es-P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1711027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4" name="3 CuadroTexto"/>
          <p:cNvSpPr txBox="1"/>
          <p:nvPr/>
        </p:nvSpPr>
        <p:spPr>
          <a:xfrm>
            <a:off x="272992" y="1052736"/>
            <a:ext cx="7922362" cy="1200329"/>
          </a:xfrm>
          <a:prstGeom prst="rect">
            <a:avLst/>
          </a:prstGeom>
          <a:noFill/>
          <a:ln>
            <a:solidFill>
              <a:schemeClr val="tx2">
                <a:lumMod val="50000"/>
              </a:schemeClr>
            </a:solidFill>
          </a:ln>
        </p:spPr>
        <p:txBody>
          <a:bodyPr wrap="none" rtlCol="0">
            <a:spAutoFit/>
          </a:bodyPr>
          <a:lstStyle/>
          <a:p>
            <a:r>
              <a:rPr lang="es-PA" sz="2400" dirty="0" smtClean="0"/>
              <a:t>La ingeniería de requisitos fue necesaria ya que, muchas </a:t>
            </a:r>
          </a:p>
          <a:p>
            <a:r>
              <a:rPr lang="es-PA" sz="2400" dirty="0" smtClean="0"/>
              <a:t>Metodologías de implementación del software las </a:t>
            </a:r>
          </a:p>
          <a:p>
            <a:r>
              <a:rPr lang="es-PA" sz="2400" dirty="0" smtClean="0"/>
              <a:t>consideran. </a:t>
            </a:r>
            <a:endParaRPr lang="en-US" sz="2400" dirty="0"/>
          </a:p>
        </p:txBody>
      </p:sp>
      <p:sp>
        <p:nvSpPr>
          <p:cNvPr id="7" name="6 CuadroTexto"/>
          <p:cNvSpPr txBox="1"/>
          <p:nvPr/>
        </p:nvSpPr>
        <p:spPr>
          <a:xfrm>
            <a:off x="395536" y="3212976"/>
            <a:ext cx="5890106" cy="1200329"/>
          </a:xfrm>
          <a:prstGeom prst="rect">
            <a:avLst/>
          </a:prstGeom>
          <a:noFill/>
          <a:ln>
            <a:solidFill>
              <a:schemeClr val="tx1"/>
            </a:solidFill>
          </a:ln>
        </p:spPr>
        <p:txBody>
          <a:bodyPr wrap="square" rtlCol="0">
            <a:spAutoFit/>
          </a:bodyPr>
          <a:lstStyle/>
          <a:p>
            <a:r>
              <a:rPr lang="es-PA" sz="2400" dirty="0" smtClean="0"/>
              <a:t>Recordemos algunos modelos para la obtención de sistemas o aplicaciones automatizadas:</a:t>
            </a:r>
            <a:endParaRPr lang="en-US" sz="2400" dirty="0"/>
          </a:p>
        </p:txBody>
      </p:sp>
    </p:spTree>
    <p:extLst>
      <p:ext uri="{BB962C8B-B14F-4D97-AF65-F5344CB8AC3E}">
        <p14:creationId xmlns:p14="http://schemas.microsoft.com/office/powerpoint/2010/main" val="39380672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5" name="4 Marcador de contenido"/>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62976" y="1150200"/>
            <a:ext cx="7762209" cy="5203167"/>
          </a:xfrm>
        </p:spPr>
      </p:pic>
    </p:spTree>
    <p:extLst>
      <p:ext uri="{BB962C8B-B14F-4D97-AF65-F5344CB8AC3E}">
        <p14:creationId xmlns:p14="http://schemas.microsoft.com/office/powerpoint/2010/main" val="19981458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1126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620688"/>
            <a:ext cx="7042272" cy="50129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69849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122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125" y="990600"/>
            <a:ext cx="7143750"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1 CuadroTexto"/>
          <p:cNvSpPr txBox="1"/>
          <p:nvPr/>
        </p:nvSpPr>
        <p:spPr>
          <a:xfrm>
            <a:off x="2051720" y="404664"/>
            <a:ext cx="3888432" cy="369332"/>
          </a:xfrm>
          <a:prstGeom prst="rect">
            <a:avLst/>
          </a:prstGeom>
          <a:noFill/>
        </p:spPr>
        <p:txBody>
          <a:bodyPr wrap="square" rtlCol="0">
            <a:spAutoFit/>
          </a:bodyPr>
          <a:lstStyle/>
          <a:p>
            <a:r>
              <a:rPr lang="es-PA" dirty="0" smtClean="0"/>
              <a:t>Espiral de Boehm</a:t>
            </a:r>
            <a:endParaRPr lang="en-US" dirty="0"/>
          </a:p>
        </p:txBody>
      </p:sp>
    </p:spTree>
    <p:extLst>
      <p:ext uri="{BB962C8B-B14F-4D97-AF65-F5344CB8AC3E}">
        <p14:creationId xmlns:p14="http://schemas.microsoft.com/office/powerpoint/2010/main" val="12536714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7984" y="908720"/>
            <a:ext cx="4453845" cy="41818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413198" y="1105634"/>
            <a:ext cx="4014786" cy="3970318"/>
          </a:xfrm>
          <a:prstGeom prst="rect">
            <a:avLst/>
          </a:prstGeom>
          <a:noFill/>
        </p:spPr>
        <p:txBody>
          <a:bodyPr wrap="square" rtlCol="0">
            <a:spAutoFit/>
          </a:bodyPr>
          <a:lstStyle/>
          <a:p>
            <a:r>
              <a:rPr lang="es-PA" sz="2800" b="1" dirty="0" smtClean="0">
                <a:solidFill>
                  <a:srgbClr val="92D050"/>
                </a:solidFill>
              </a:rPr>
              <a:t>¿CÓMO </a:t>
            </a:r>
            <a:r>
              <a:rPr lang="es-PA" sz="2800" b="1" dirty="0" smtClean="0">
                <a:solidFill>
                  <a:srgbClr val="92D050"/>
                </a:solidFill>
              </a:rPr>
              <a:t>GARANTIZAR UN PRODUCTO SOFTWARE, QUE SATISFACE LAS NECESIDADES DEL </a:t>
            </a:r>
            <a:r>
              <a:rPr lang="es-PA" sz="2800" b="1" dirty="0" smtClean="0">
                <a:solidFill>
                  <a:srgbClr val="92D050"/>
                </a:solidFill>
              </a:rPr>
              <a:t>USUARIO, PARA </a:t>
            </a:r>
            <a:r>
              <a:rPr lang="es-PA" sz="2800" b="1" dirty="0" smtClean="0">
                <a:solidFill>
                  <a:srgbClr val="92D050"/>
                </a:solidFill>
              </a:rPr>
              <a:t>UN </a:t>
            </a:r>
            <a:r>
              <a:rPr lang="es-PA" sz="2800" b="1" dirty="0" smtClean="0">
                <a:solidFill>
                  <a:srgbClr val="92D050"/>
                </a:solidFill>
              </a:rPr>
              <a:t>PROYECTO DE AUTOMATIZACIÓN?</a:t>
            </a:r>
            <a:endParaRPr lang="en-US" sz="2800" b="1" dirty="0">
              <a:solidFill>
                <a:srgbClr val="92D050"/>
              </a:solidFill>
            </a:endParaRPr>
          </a:p>
        </p:txBody>
      </p:sp>
      <p:sp>
        <p:nvSpPr>
          <p:cNvPr id="2" name="1 CuadroTexto"/>
          <p:cNvSpPr txBox="1"/>
          <p:nvPr/>
        </p:nvSpPr>
        <p:spPr>
          <a:xfrm>
            <a:off x="3349002" y="404664"/>
            <a:ext cx="2236510" cy="369332"/>
          </a:xfrm>
          <a:prstGeom prst="rect">
            <a:avLst/>
          </a:prstGeom>
          <a:noFill/>
        </p:spPr>
        <p:txBody>
          <a:bodyPr wrap="none" rtlCol="0">
            <a:spAutoFit/>
          </a:bodyPr>
          <a:lstStyle/>
          <a:p>
            <a:r>
              <a:rPr lang="es-PA" b="1" dirty="0" smtClean="0"/>
              <a:t>REFLEXIONEMOS</a:t>
            </a:r>
            <a:endParaRPr lang="es-PA" b="1" dirty="0"/>
          </a:p>
        </p:txBody>
      </p:sp>
    </p:spTree>
    <p:extLst>
      <p:ext uri="{BB962C8B-B14F-4D97-AF65-F5344CB8AC3E}">
        <p14:creationId xmlns:p14="http://schemas.microsoft.com/office/powerpoint/2010/main" val="64964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barn(inVertical)">
                                      <p:cBhvr>
                                        <p:cTn id="12" dur="500"/>
                                        <p:tgtEl>
                                          <p:spTgt spid="30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741" y="1481511"/>
            <a:ext cx="6940091" cy="4401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CuadroTexto"/>
          <p:cNvSpPr txBox="1"/>
          <p:nvPr/>
        </p:nvSpPr>
        <p:spPr>
          <a:xfrm>
            <a:off x="1875728" y="620688"/>
            <a:ext cx="4352456" cy="369332"/>
          </a:xfrm>
          <a:prstGeom prst="rect">
            <a:avLst/>
          </a:prstGeom>
          <a:noFill/>
        </p:spPr>
        <p:txBody>
          <a:bodyPr wrap="square" rtlCol="0">
            <a:spAutoFit/>
          </a:bodyPr>
          <a:lstStyle/>
          <a:p>
            <a:r>
              <a:rPr lang="es-PA" dirty="0" smtClean="0"/>
              <a:t>Metodología RUP</a:t>
            </a:r>
            <a:endParaRPr lang="en-US" dirty="0"/>
          </a:p>
        </p:txBody>
      </p:sp>
      <p:pic>
        <p:nvPicPr>
          <p:cNvPr id="1024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76256" y="148329"/>
            <a:ext cx="1524000" cy="134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311035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5798" y="574700"/>
            <a:ext cx="6700578" cy="4942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36989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 name="1 Imagen"/>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5539" y="1412776"/>
            <a:ext cx="5902025" cy="4536504"/>
          </a:xfrm>
          <a:prstGeom prst="rect">
            <a:avLst/>
          </a:prstGeom>
        </p:spPr>
      </p:pic>
      <p:sp>
        <p:nvSpPr>
          <p:cNvPr id="3" name="2 Rectángulo"/>
          <p:cNvSpPr/>
          <p:nvPr/>
        </p:nvSpPr>
        <p:spPr>
          <a:xfrm>
            <a:off x="1202174" y="578745"/>
            <a:ext cx="6682194" cy="369332"/>
          </a:xfrm>
          <a:prstGeom prst="rect">
            <a:avLst/>
          </a:prstGeom>
        </p:spPr>
        <p:txBody>
          <a:bodyPr wrap="square">
            <a:spAutoFit/>
          </a:bodyPr>
          <a:lstStyle/>
          <a:p>
            <a:r>
              <a:rPr lang="es-PA" dirty="0"/>
              <a:t>Modelos de Conocimiento Basados en Mapas Conceptuales</a:t>
            </a:r>
            <a:endParaRPr lang="en-US" dirty="0"/>
          </a:p>
        </p:txBody>
      </p:sp>
    </p:spTree>
    <p:extLst>
      <p:ext uri="{BB962C8B-B14F-4D97-AF65-F5344CB8AC3E}">
        <p14:creationId xmlns:p14="http://schemas.microsoft.com/office/powerpoint/2010/main" val="12974341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5" name="4 CuadroTexto"/>
          <p:cNvSpPr txBox="1"/>
          <p:nvPr/>
        </p:nvSpPr>
        <p:spPr>
          <a:xfrm>
            <a:off x="2123728" y="2204864"/>
            <a:ext cx="6192688" cy="1200329"/>
          </a:xfrm>
          <a:prstGeom prst="rect">
            <a:avLst/>
          </a:prstGeom>
          <a:noFill/>
        </p:spPr>
        <p:txBody>
          <a:bodyPr wrap="square" rtlCol="0">
            <a:spAutoFit/>
          </a:bodyPr>
          <a:lstStyle/>
          <a:p>
            <a:r>
              <a:rPr lang="es-PA" sz="3600" dirty="0" smtClean="0"/>
              <a:t>Elementos a considerar  por los gestores de la IR</a:t>
            </a:r>
            <a:endParaRPr lang="en-US" sz="3600" dirty="0"/>
          </a:p>
        </p:txBody>
      </p:sp>
    </p:spTree>
    <p:extLst>
      <p:ext uri="{BB962C8B-B14F-4D97-AF65-F5344CB8AC3E}">
        <p14:creationId xmlns:p14="http://schemas.microsoft.com/office/powerpoint/2010/main" val="15632526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315" name="Group 64"/>
          <p:cNvGrpSpPr>
            <a:grpSpLocks noGrp="1"/>
          </p:cNvGrpSpPr>
          <p:nvPr/>
        </p:nvGrpSpPr>
        <p:grpSpPr bwMode="auto">
          <a:xfrm>
            <a:off x="1214438" y="1571625"/>
            <a:ext cx="7472362" cy="4554538"/>
            <a:chOff x="635" y="1162"/>
            <a:chExt cx="5136" cy="3039"/>
          </a:xfrm>
        </p:grpSpPr>
        <p:cxnSp>
          <p:nvCxnSpPr>
            <p:cNvPr id="13317" name="AutoShape 11"/>
            <p:cNvCxnSpPr>
              <a:cxnSpLocks noChangeShapeType="1"/>
              <a:stCxn id="13321" idx="4"/>
              <a:endCxn id="13333" idx="4"/>
            </p:cNvCxnSpPr>
            <p:nvPr/>
          </p:nvCxnSpPr>
          <p:spPr bwMode="auto">
            <a:xfrm rot="16200000" flipH="1">
              <a:off x="4319" y="812"/>
              <a:ext cx="1" cy="1610"/>
            </a:xfrm>
            <a:prstGeom prst="curvedConnector3">
              <a:avLst>
                <a:gd name="adj1" fmla="val 14400005"/>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13318" name="Oval 22"/>
            <p:cNvSpPr>
              <a:spLocks noChangeArrowheads="1"/>
            </p:cNvSpPr>
            <p:nvPr/>
          </p:nvSpPr>
          <p:spPr bwMode="auto">
            <a:xfrm>
              <a:off x="2290" y="3838"/>
              <a:ext cx="771" cy="363"/>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Tiempo</a:t>
              </a:r>
              <a:endParaRPr kumimoji="1" lang="es-PA" altLang="en-US">
                <a:latin typeface="Calibri" pitchFamily="34" charset="0"/>
              </a:endParaRPr>
            </a:p>
          </p:txBody>
        </p:sp>
        <p:sp>
          <p:nvSpPr>
            <p:cNvPr id="13319" name="Line 32"/>
            <p:cNvSpPr>
              <a:spLocks noChangeShapeType="1"/>
            </p:cNvSpPr>
            <p:nvPr/>
          </p:nvSpPr>
          <p:spPr bwMode="auto">
            <a:xfrm flipV="1">
              <a:off x="2699" y="1661"/>
              <a:ext cx="816" cy="1089"/>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a:p>
          </p:txBody>
        </p:sp>
        <p:sp>
          <p:nvSpPr>
            <p:cNvPr id="13320" name="Oval 6"/>
            <p:cNvSpPr>
              <a:spLocks noChangeArrowheads="1"/>
            </p:cNvSpPr>
            <p:nvPr/>
          </p:nvSpPr>
          <p:spPr bwMode="auto">
            <a:xfrm>
              <a:off x="1383" y="1162"/>
              <a:ext cx="1270" cy="454"/>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Actividades</a:t>
              </a:r>
              <a:endParaRPr kumimoji="1" lang="es-PA" altLang="en-US">
                <a:latin typeface="Calibri" pitchFamily="34" charset="0"/>
              </a:endParaRPr>
            </a:p>
          </p:txBody>
        </p:sp>
        <p:sp>
          <p:nvSpPr>
            <p:cNvPr id="13321" name="Oval 7"/>
            <p:cNvSpPr>
              <a:spLocks noChangeArrowheads="1"/>
            </p:cNvSpPr>
            <p:nvPr/>
          </p:nvSpPr>
          <p:spPr bwMode="auto">
            <a:xfrm>
              <a:off x="2880" y="1162"/>
              <a:ext cx="1270" cy="454"/>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Tareas</a:t>
              </a:r>
              <a:endParaRPr kumimoji="1" lang="es-PA" altLang="en-US">
                <a:latin typeface="Calibri" pitchFamily="34" charset="0"/>
              </a:endParaRPr>
            </a:p>
          </p:txBody>
        </p:sp>
        <p:cxnSp>
          <p:nvCxnSpPr>
            <p:cNvPr id="13322" name="AutoShape 10"/>
            <p:cNvCxnSpPr>
              <a:cxnSpLocks noChangeShapeType="1"/>
              <a:stCxn id="13320" idx="4"/>
              <a:endCxn id="13321" idx="4"/>
            </p:cNvCxnSpPr>
            <p:nvPr/>
          </p:nvCxnSpPr>
          <p:spPr bwMode="auto">
            <a:xfrm rot="16200000" flipH="1">
              <a:off x="2766" y="868"/>
              <a:ext cx="1" cy="1497"/>
            </a:xfrm>
            <a:prstGeom prst="curvedConnector3">
              <a:avLst>
                <a:gd name="adj1" fmla="val 14400005"/>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13323" name="AutoShape 12"/>
            <p:cNvCxnSpPr>
              <a:cxnSpLocks noChangeShapeType="1"/>
              <a:endCxn id="13320" idx="4"/>
            </p:cNvCxnSpPr>
            <p:nvPr/>
          </p:nvCxnSpPr>
          <p:spPr bwMode="auto">
            <a:xfrm rot="16200000" flipH="1">
              <a:off x="1326" y="925"/>
              <a:ext cx="1" cy="1383"/>
            </a:xfrm>
            <a:prstGeom prst="curvedConnector3">
              <a:avLst>
                <a:gd name="adj1" fmla="val 14400005"/>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13324" name="Text Box 34"/>
            <p:cNvSpPr txBox="1">
              <a:spLocks noChangeArrowheads="1"/>
            </p:cNvSpPr>
            <p:nvPr/>
          </p:nvSpPr>
          <p:spPr bwMode="auto">
            <a:xfrm>
              <a:off x="793" y="1797"/>
              <a:ext cx="1043"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spcBef>
                  <a:spcPct val="50000"/>
                </a:spcBef>
              </a:pPr>
              <a:r>
                <a:rPr kumimoji="1" lang="es-ES" altLang="en-US" sz="1600" dirty="0">
                  <a:latin typeface="Comic Sans MS" pitchFamily="66" charset="0"/>
                </a:rPr>
                <a:t>Compuesto de</a:t>
              </a:r>
              <a:endParaRPr kumimoji="1" lang="es-PA" altLang="en-US" sz="1600" dirty="0">
                <a:latin typeface="Comic Sans MS" pitchFamily="66" charset="0"/>
              </a:endParaRPr>
            </a:p>
          </p:txBody>
        </p:sp>
        <p:sp>
          <p:nvSpPr>
            <p:cNvPr id="13325" name="Text Box 35"/>
            <p:cNvSpPr txBox="1">
              <a:spLocks noChangeArrowheads="1"/>
            </p:cNvSpPr>
            <p:nvPr/>
          </p:nvSpPr>
          <p:spPr bwMode="auto">
            <a:xfrm>
              <a:off x="2403" y="1797"/>
              <a:ext cx="953"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spcBef>
                  <a:spcPct val="50000"/>
                </a:spcBef>
              </a:pPr>
              <a:r>
                <a:rPr kumimoji="1" lang="es-ES" altLang="en-US" sz="1600" dirty="0">
                  <a:latin typeface="Comic Sans MS" pitchFamily="66" charset="0"/>
                </a:rPr>
                <a:t>Supone varias</a:t>
              </a:r>
              <a:endParaRPr kumimoji="1" lang="es-PA" altLang="en-US" sz="1600" dirty="0">
                <a:latin typeface="Comic Sans MS" pitchFamily="66" charset="0"/>
              </a:endParaRPr>
            </a:p>
          </p:txBody>
        </p:sp>
        <p:sp>
          <p:nvSpPr>
            <p:cNvPr id="13326" name="Oval 19"/>
            <p:cNvSpPr>
              <a:spLocks noChangeArrowheads="1"/>
            </p:cNvSpPr>
            <p:nvPr/>
          </p:nvSpPr>
          <p:spPr bwMode="auto">
            <a:xfrm>
              <a:off x="2109" y="2750"/>
              <a:ext cx="1270" cy="454"/>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Recursos</a:t>
              </a:r>
              <a:endParaRPr kumimoji="1" lang="es-PA" altLang="en-US">
                <a:latin typeface="Calibri" pitchFamily="34" charset="0"/>
              </a:endParaRPr>
            </a:p>
          </p:txBody>
        </p:sp>
        <p:sp>
          <p:nvSpPr>
            <p:cNvPr id="13327" name="Oval 21"/>
            <p:cNvSpPr>
              <a:spLocks noChangeArrowheads="1"/>
            </p:cNvSpPr>
            <p:nvPr/>
          </p:nvSpPr>
          <p:spPr bwMode="auto">
            <a:xfrm>
              <a:off x="1125" y="3541"/>
              <a:ext cx="938" cy="487"/>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PA" altLang="en-US" sz="1600">
                  <a:latin typeface="Calibri" pitchFamily="34" charset="0"/>
                </a:rPr>
                <a:t>Participantes</a:t>
              </a:r>
            </a:p>
          </p:txBody>
        </p:sp>
        <p:sp>
          <p:nvSpPr>
            <p:cNvPr id="13328" name="Oval 23"/>
            <p:cNvSpPr>
              <a:spLocks noChangeArrowheads="1"/>
            </p:cNvSpPr>
            <p:nvPr/>
          </p:nvSpPr>
          <p:spPr bwMode="auto">
            <a:xfrm>
              <a:off x="3243" y="3521"/>
              <a:ext cx="771" cy="363"/>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Equipo</a:t>
              </a:r>
              <a:endParaRPr kumimoji="1" lang="es-PA" altLang="en-US">
                <a:latin typeface="Calibri" pitchFamily="34" charset="0"/>
              </a:endParaRPr>
            </a:p>
          </p:txBody>
        </p:sp>
        <p:sp>
          <p:nvSpPr>
            <p:cNvPr id="13329" name="Line 25"/>
            <p:cNvSpPr>
              <a:spLocks noChangeShapeType="1"/>
            </p:cNvSpPr>
            <p:nvPr/>
          </p:nvSpPr>
          <p:spPr bwMode="auto">
            <a:xfrm flipV="1">
              <a:off x="1700" y="3158"/>
              <a:ext cx="499" cy="3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330" name="Line 27"/>
            <p:cNvSpPr>
              <a:spLocks noChangeShapeType="1"/>
            </p:cNvSpPr>
            <p:nvPr/>
          </p:nvSpPr>
          <p:spPr bwMode="auto">
            <a:xfrm flipV="1">
              <a:off x="2698" y="3203"/>
              <a:ext cx="1" cy="636"/>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331" name="Line 28"/>
            <p:cNvSpPr>
              <a:spLocks noChangeShapeType="1"/>
            </p:cNvSpPr>
            <p:nvPr/>
          </p:nvSpPr>
          <p:spPr bwMode="auto">
            <a:xfrm flipH="1" flipV="1">
              <a:off x="3061" y="3203"/>
              <a:ext cx="545" cy="31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332" name="Text Box 37"/>
            <p:cNvSpPr txBox="1">
              <a:spLocks noChangeArrowheads="1"/>
            </p:cNvSpPr>
            <p:nvPr/>
          </p:nvSpPr>
          <p:spPr bwMode="auto">
            <a:xfrm>
              <a:off x="2971" y="2402"/>
              <a:ext cx="61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kumimoji="1" lang="es-ES" altLang="en-US" sz="1600">
                  <a:latin typeface="Comic Sans MS" pitchFamily="66" charset="0"/>
                </a:rPr>
                <a:t>consume</a:t>
              </a:r>
              <a:endParaRPr kumimoji="1" lang="es-PA" altLang="en-US" sz="1600">
                <a:latin typeface="Comic Sans MS" pitchFamily="66" charset="0"/>
              </a:endParaRPr>
            </a:p>
          </p:txBody>
        </p:sp>
        <p:sp>
          <p:nvSpPr>
            <p:cNvPr id="13333" name="Oval 8"/>
            <p:cNvSpPr>
              <a:spLocks noChangeArrowheads="1"/>
            </p:cNvSpPr>
            <p:nvPr/>
          </p:nvSpPr>
          <p:spPr bwMode="auto">
            <a:xfrm>
              <a:off x="4490" y="1162"/>
              <a:ext cx="1270" cy="454"/>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Producto de</a:t>
              </a:r>
            </a:p>
            <a:p>
              <a:pPr algn="ctr" eaLnBrk="1" hangingPunct="1"/>
              <a:r>
                <a:rPr kumimoji="1" lang="es-ES" altLang="en-US">
                  <a:latin typeface="Calibri" pitchFamily="34" charset="0"/>
                </a:rPr>
                <a:t> Trabajo</a:t>
              </a:r>
              <a:endParaRPr kumimoji="1" lang="es-PA" altLang="en-US">
                <a:latin typeface="Calibri" pitchFamily="34" charset="0"/>
              </a:endParaRPr>
            </a:p>
          </p:txBody>
        </p:sp>
        <p:sp>
          <p:nvSpPr>
            <p:cNvPr id="13334" name="Text Box 38"/>
            <p:cNvSpPr txBox="1">
              <a:spLocks noChangeArrowheads="1"/>
            </p:cNvSpPr>
            <p:nvPr/>
          </p:nvSpPr>
          <p:spPr bwMode="auto">
            <a:xfrm>
              <a:off x="4014" y="1752"/>
              <a:ext cx="68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spcBef>
                  <a:spcPct val="50000"/>
                </a:spcBef>
              </a:pPr>
              <a:r>
                <a:rPr kumimoji="1" lang="es-ES" altLang="en-US" sz="1600">
                  <a:latin typeface="Comic Sans MS" pitchFamily="66" charset="0"/>
                </a:rPr>
                <a:t>genera</a:t>
              </a:r>
              <a:endParaRPr kumimoji="1" lang="es-PA" altLang="en-US" sz="1600">
                <a:latin typeface="Comic Sans MS" pitchFamily="66" charset="0"/>
              </a:endParaRPr>
            </a:p>
          </p:txBody>
        </p:sp>
        <p:sp>
          <p:nvSpPr>
            <p:cNvPr id="13335" name="Oval 44"/>
            <p:cNvSpPr>
              <a:spLocks noChangeArrowheads="1"/>
            </p:cNvSpPr>
            <p:nvPr/>
          </p:nvSpPr>
          <p:spPr bwMode="auto">
            <a:xfrm>
              <a:off x="4105" y="2159"/>
              <a:ext cx="817" cy="409"/>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sz="1600">
                  <a:latin typeface="Calibri" pitchFamily="34" charset="0"/>
                </a:rPr>
                <a:t>sistema</a:t>
              </a:r>
              <a:endParaRPr kumimoji="1" lang="es-PA" altLang="en-US" sz="1600">
                <a:latin typeface="Calibri" pitchFamily="34" charset="0"/>
              </a:endParaRPr>
            </a:p>
          </p:txBody>
        </p:sp>
        <p:sp>
          <p:nvSpPr>
            <p:cNvPr id="13336" name="Oval 45"/>
            <p:cNvSpPr>
              <a:spLocks noChangeArrowheads="1"/>
            </p:cNvSpPr>
            <p:nvPr/>
          </p:nvSpPr>
          <p:spPr bwMode="auto">
            <a:xfrm>
              <a:off x="4422" y="2840"/>
              <a:ext cx="817" cy="409"/>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sz="1600">
                  <a:latin typeface="Calibri" pitchFamily="34" charset="0"/>
                </a:rPr>
                <a:t>modelo</a:t>
              </a:r>
              <a:endParaRPr kumimoji="1" lang="es-PA" altLang="en-US" sz="1600">
                <a:latin typeface="Calibri" pitchFamily="34" charset="0"/>
              </a:endParaRPr>
            </a:p>
          </p:txBody>
        </p:sp>
        <p:sp>
          <p:nvSpPr>
            <p:cNvPr id="13337" name="Oval 46"/>
            <p:cNvSpPr>
              <a:spLocks noChangeArrowheads="1"/>
            </p:cNvSpPr>
            <p:nvPr/>
          </p:nvSpPr>
          <p:spPr bwMode="auto">
            <a:xfrm>
              <a:off x="4943" y="3475"/>
              <a:ext cx="817" cy="409"/>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sz="1600">
                  <a:latin typeface="Calibri" pitchFamily="34" charset="0"/>
                </a:rPr>
                <a:t>documento</a:t>
              </a:r>
              <a:endParaRPr kumimoji="1" lang="es-PA" altLang="en-US" sz="1600">
                <a:latin typeface="Calibri" pitchFamily="34" charset="0"/>
              </a:endParaRPr>
            </a:p>
          </p:txBody>
        </p:sp>
        <p:cxnSp>
          <p:nvCxnSpPr>
            <p:cNvPr id="13338" name="AutoShape 47"/>
            <p:cNvCxnSpPr>
              <a:cxnSpLocks noChangeShapeType="1"/>
              <a:stCxn id="13333" idx="4"/>
              <a:endCxn id="13335" idx="6"/>
            </p:cNvCxnSpPr>
            <p:nvPr/>
          </p:nvCxnSpPr>
          <p:spPr bwMode="auto">
            <a:xfrm rot="5400000">
              <a:off x="4650" y="1888"/>
              <a:ext cx="748" cy="203"/>
            </a:xfrm>
            <a:prstGeom prst="curvedConnector2">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13339" name="AutoShape 48"/>
            <p:cNvCxnSpPr>
              <a:cxnSpLocks noChangeShapeType="1"/>
              <a:stCxn id="13333" idx="4"/>
              <a:endCxn id="13336" idx="6"/>
            </p:cNvCxnSpPr>
            <p:nvPr/>
          </p:nvCxnSpPr>
          <p:spPr bwMode="auto">
            <a:xfrm rot="16200000" flipH="1">
              <a:off x="4467" y="2274"/>
              <a:ext cx="1429" cy="114"/>
            </a:xfrm>
            <a:prstGeom prst="curvedConnector4">
              <a:avLst>
                <a:gd name="adj1" fmla="val 42829"/>
                <a:gd name="adj2" fmla="val 226315"/>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13340" name="AutoShape 50"/>
            <p:cNvCxnSpPr>
              <a:cxnSpLocks noChangeShapeType="1"/>
              <a:stCxn id="13333" idx="4"/>
              <a:endCxn id="13337" idx="7"/>
            </p:cNvCxnSpPr>
            <p:nvPr/>
          </p:nvCxnSpPr>
          <p:spPr bwMode="auto">
            <a:xfrm rot="16200000" flipH="1">
              <a:off x="4423" y="2318"/>
              <a:ext cx="1919" cy="515"/>
            </a:xfrm>
            <a:prstGeom prst="curvedConnector3">
              <a:avLst>
                <a:gd name="adj1" fmla="val 31213"/>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13341" name="Text Box 51"/>
            <p:cNvSpPr txBox="1">
              <a:spLocks noChangeArrowheads="1"/>
            </p:cNvSpPr>
            <p:nvPr/>
          </p:nvSpPr>
          <p:spPr bwMode="auto">
            <a:xfrm>
              <a:off x="5148" y="1844"/>
              <a:ext cx="62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kumimoji="1" lang="es-ES" altLang="en-US" sz="1400">
                  <a:latin typeface="Comic Sans MS" pitchFamily="66" charset="0"/>
                </a:rPr>
                <a:t>Puede ser</a:t>
              </a:r>
              <a:endParaRPr kumimoji="1" lang="es-PA" altLang="en-US" sz="1400">
                <a:latin typeface="Comic Sans MS" pitchFamily="66" charset="0"/>
              </a:endParaRPr>
            </a:p>
          </p:txBody>
        </p:sp>
      </p:grpSp>
      <p:sp>
        <p:nvSpPr>
          <p:cNvPr id="13316" name="Oval 5"/>
          <p:cNvSpPr>
            <a:spLocks noChangeArrowheads="1"/>
          </p:cNvSpPr>
          <p:nvPr/>
        </p:nvSpPr>
        <p:spPr bwMode="auto">
          <a:xfrm>
            <a:off x="0" y="1571625"/>
            <a:ext cx="2016125" cy="720725"/>
          </a:xfrm>
          <a:prstGeom prst="ellipse">
            <a:avLst/>
          </a:prstGeom>
          <a:solidFill>
            <a:schemeClr val="bg1"/>
          </a:solidFill>
          <a:ln w="9525">
            <a:solidFill>
              <a:schemeClr val="tx1"/>
            </a:solidFill>
            <a:round/>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kumimoji="1" lang="es-ES" altLang="en-US">
                <a:latin typeface="Calibri" pitchFamily="34" charset="0"/>
              </a:rPr>
              <a:t>Proyecto</a:t>
            </a:r>
            <a:endParaRPr kumimoji="1" lang="es-PA" altLang="en-US">
              <a:latin typeface="Calibri" pitchFamily="34" charset="0"/>
            </a:endParaRPr>
          </a:p>
        </p:txBody>
      </p:sp>
      <p:sp>
        <p:nvSpPr>
          <p:cNvPr id="2" name="1 Rectángulo"/>
          <p:cNvSpPr/>
          <p:nvPr/>
        </p:nvSpPr>
        <p:spPr>
          <a:xfrm>
            <a:off x="1864425" y="260648"/>
            <a:ext cx="4572000" cy="646331"/>
          </a:xfrm>
          <a:prstGeom prst="rect">
            <a:avLst/>
          </a:prstGeom>
        </p:spPr>
        <p:txBody>
          <a:bodyPr>
            <a:spAutoFit/>
          </a:bodyPr>
          <a:lstStyle/>
          <a:p>
            <a:r>
              <a:rPr lang="es-PA" dirty="0"/>
              <a:t>Gestión resumida de un proyecto de software, </a:t>
            </a:r>
            <a:r>
              <a:rPr lang="es-PA" dirty="0" err="1"/>
              <a:t>Bernd</a:t>
            </a:r>
            <a:r>
              <a:rPr lang="es-PA" dirty="0"/>
              <a:t> </a:t>
            </a:r>
            <a:r>
              <a:rPr lang="es-PA" dirty="0" err="1" smtClean="0"/>
              <a:t>Bruegge</a:t>
            </a:r>
            <a:r>
              <a:rPr lang="es-PA" dirty="0" smtClean="0"/>
              <a:t> </a:t>
            </a:r>
            <a:r>
              <a:rPr lang="es-PA" dirty="0" err="1" smtClean="0"/>
              <a:t>yAllen</a:t>
            </a:r>
            <a:r>
              <a:rPr lang="es-PA" dirty="0" smtClean="0"/>
              <a:t> </a:t>
            </a:r>
            <a:r>
              <a:rPr lang="es-PA" dirty="0" err="1"/>
              <a:t>Dutoit</a:t>
            </a:r>
            <a:r>
              <a:rPr lang="es-PA" dirty="0"/>
              <a:t>.</a:t>
            </a:r>
          </a:p>
        </p:txBody>
      </p:sp>
    </p:spTree>
    <p:extLst>
      <p:ext uri="{BB962C8B-B14F-4D97-AF65-F5344CB8AC3E}">
        <p14:creationId xmlns:p14="http://schemas.microsoft.com/office/powerpoint/2010/main" val="17900692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4" name="3 Rectángulo"/>
          <p:cNvSpPr/>
          <p:nvPr/>
        </p:nvSpPr>
        <p:spPr>
          <a:xfrm>
            <a:off x="683568" y="612845"/>
            <a:ext cx="8208912" cy="4247317"/>
          </a:xfrm>
          <a:prstGeom prst="rect">
            <a:avLst/>
          </a:prstGeom>
          <a:ln w="19050">
            <a:solidFill>
              <a:srgbClr val="0070C0"/>
            </a:solidFill>
            <a:prstDash val="sysDot"/>
          </a:ln>
        </p:spPr>
        <p:txBody>
          <a:bodyPr wrap="square">
            <a:spAutoFit/>
          </a:bodyPr>
          <a:lstStyle/>
          <a:p>
            <a:r>
              <a:rPr lang="es-PA" b="1" dirty="0"/>
              <a:t>MEJORES PRÁCTICAS</a:t>
            </a:r>
          </a:p>
          <a:p>
            <a:endParaRPr lang="es-PA" dirty="0"/>
          </a:p>
          <a:p>
            <a:r>
              <a:rPr lang="es-PA" dirty="0"/>
              <a:t>Son un conjunto de métodos y técnicas compilados a partir de la experiencia en miles de proyectos de software con los que es posible eliminar de tajo los problemas del desarrollo de software. Se denominan mejores prácticas porque se han identificado como el factor común que caracteriza a organizaciones exitosas de software. Estas mejores prácticas siguen los siguientes lineamientos:</a:t>
            </a:r>
          </a:p>
          <a:p>
            <a:endParaRPr lang="es-PA" dirty="0"/>
          </a:p>
          <a:p>
            <a:r>
              <a:rPr lang="es-PA" dirty="0"/>
              <a:t>	</a:t>
            </a:r>
            <a:r>
              <a:rPr lang="es-PA" b="1" dirty="0">
                <a:solidFill>
                  <a:srgbClr val="002060"/>
                </a:solidFill>
              </a:rPr>
              <a:t>Desarrolla en forma iterativa. </a:t>
            </a:r>
          </a:p>
          <a:p>
            <a:r>
              <a:rPr lang="es-PA" b="1" dirty="0">
                <a:solidFill>
                  <a:srgbClr val="002060"/>
                </a:solidFill>
              </a:rPr>
              <a:t>	Administra los requerimientos. </a:t>
            </a:r>
          </a:p>
          <a:p>
            <a:r>
              <a:rPr lang="es-PA" b="1" dirty="0">
                <a:solidFill>
                  <a:srgbClr val="002060"/>
                </a:solidFill>
              </a:rPr>
              <a:t>	Desarrolla arquitecturas basadas en componentes. </a:t>
            </a:r>
          </a:p>
          <a:p>
            <a:r>
              <a:rPr lang="es-PA" b="1" dirty="0">
                <a:solidFill>
                  <a:srgbClr val="002060"/>
                </a:solidFill>
              </a:rPr>
              <a:t>	Modela visualmente. </a:t>
            </a:r>
          </a:p>
          <a:p>
            <a:r>
              <a:rPr lang="es-PA" b="1" dirty="0">
                <a:solidFill>
                  <a:srgbClr val="002060"/>
                </a:solidFill>
              </a:rPr>
              <a:t>	Verifica continuamente la calidad. </a:t>
            </a:r>
          </a:p>
          <a:p>
            <a:r>
              <a:rPr lang="es-PA" b="1" dirty="0">
                <a:solidFill>
                  <a:srgbClr val="002060"/>
                </a:solidFill>
              </a:rPr>
              <a:t>	Administra el cambio. </a:t>
            </a:r>
          </a:p>
        </p:txBody>
      </p:sp>
    </p:spTree>
    <p:extLst>
      <p:ext uri="{BB962C8B-B14F-4D97-AF65-F5344CB8AC3E}">
        <p14:creationId xmlns:p14="http://schemas.microsoft.com/office/powerpoint/2010/main" val="451281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CuadroTexto"/>
          <p:cNvSpPr txBox="1"/>
          <p:nvPr/>
        </p:nvSpPr>
        <p:spPr>
          <a:xfrm>
            <a:off x="1448467" y="592393"/>
            <a:ext cx="6048672" cy="369332"/>
          </a:xfrm>
          <a:prstGeom prst="rect">
            <a:avLst/>
          </a:prstGeom>
          <a:noFill/>
        </p:spPr>
        <p:txBody>
          <a:bodyPr wrap="square" rtlCol="0">
            <a:spAutoFit/>
          </a:bodyPr>
          <a:lstStyle/>
          <a:p>
            <a:r>
              <a:rPr lang="es-PA" dirty="0" smtClean="0"/>
              <a:t>Que tipos de sistemas o aplicaciones necesita el usuario</a:t>
            </a:r>
            <a:endParaRPr lang="en-US" dirty="0"/>
          </a:p>
        </p:txBody>
      </p:sp>
      <p:sp>
        <p:nvSpPr>
          <p:cNvPr id="3" name="2 Rectángulo"/>
          <p:cNvSpPr/>
          <p:nvPr/>
        </p:nvSpPr>
        <p:spPr>
          <a:xfrm>
            <a:off x="2195736" y="1268760"/>
            <a:ext cx="4572000" cy="3693319"/>
          </a:xfrm>
          <a:prstGeom prst="rect">
            <a:avLst/>
          </a:prstGeom>
        </p:spPr>
        <p:txBody>
          <a:bodyPr>
            <a:spAutoFit/>
          </a:bodyPr>
          <a:lstStyle/>
          <a:p>
            <a:r>
              <a:rPr lang="en-US" dirty="0"/>
              <a:t>Software de </a:t>
            </a:r>
            <a:r>
              <a:rPr lang="en-US" dirty="0" err="1"/>
              <a:t>Sistemas</a:t>
            </a:r>
            <a:r>
              <a:rPr lang="en-US" dirty="0"/>
              <a:t>.</a:t>
            </a:r>
          </a:p>
          <a:p>
            <a:r>
              <a:rPr lang="en-US" dirty="0"/>
              <a:t>Software de </a:t>
            </a:r>
            <a:r>
              <a:rPr lang="en-US" dirty="0" err="1"/>
              <a:t>tiempo</a:t>
            </a:r>
            <a:r>
              <a:rPr lang="en-US" dirty="0"/>
              <a:t> real.</a:t>
            </a:r>
          </a:p>
          <a:p>
            <a:r>
              <a:rPr lang="en-US" dirty="0"/>
              <a:t>Software de </a:t>
            </a:r>
            <a:r>
              <a:rPr lang="en-US" dirty="0" err="1"/>
              <a:t>gestión</a:t>
            </a:r>
            <a:r>
              <a:rPr lang="en-US" dirty="0"/>
              <a:t>.</a:t>
            </a:r>
          </a:p>
          <a:p>
            <a:r>
              <a:rPr lang="en-US" dirty="0"/>
              <a:t>Software de </a:t>
            </a:r>
            <a:r>
              <a:rPr lang="en-US" dirty="0" err="1"/>
              <a:t>ingeniería</a:t>
            </a:r>
            <a:r>
              <a:rPr lang="en-US" dirty="0"/>
              <a:t> y </a:t>
            </a:r>
            <a:r>
              <a:rPr lang="en-US" dirty="0" err="1"/>
              <a:t>científico</a:t>
            </a:r>
            <a:r>
              <a:rPr lang="en-US" dirty="0"/>
              <a:t>.</a:t>
            </a:r>
          </a:p>
          <a:p>
            <a:r>
              <a:rPr lang="en-US" dirty="0"/>
              <a:t>Software </a:t>
            </a:r>
            <a:r>
              <a:rPr lang="en-US" dirty="0" err="1"/>
              <a:t>empotrado</a:t>
            </a:r>
            <a:r>
              <a:rPr lang="en-US" dirty="0"/>
              <a:t>.</a:t>
            </a:r>
          </a:p>
          <a:p>
            <a:r>
              <a:rPr lang="en-US" dirty="0"/>
              <a:t>Software de </a:t>
            </a:r>
            <a:r>
              <a:rPr lang="en-US" dirty="0" err="1"/>
              <a:t>computadoras</a:t>
            </a:r>
            <a:r>
              <a:rPr lang="en-US" dirty="0"/>
              <a:t> </a:t>
            </a:r>
            <a:r>
              <a:rPr lang="en-US" dirty="0" err="1"/>
              <a:t>personales</a:t>
            </a:r>
            <a:r>
              <a:rPr lang="en-US" dirty="0"/>
              <a:t>.</a:t>
            </a:r>
          </a:p>
          <a:p>
            <a:r>
              <a:rPr lang="en-US" dirty="0"/>
              <a:t>Software de </a:t>
            </a:r>
            <a:r>
              <a:rPr lang="en-US" dirty="0" err="1"/>
              <a:t>inteligencia</a:t>
            </a:r>
            <a:r>
              <a:rPr lang="en-US" dirty="0"/>
              <a:t> artificial.</a:t>
            </a:r>
          </a:p>
          <a:p>
            <a:r>
              <a:rPr lang="en-US" dirty="0"/>
              <a:t>Software </a:t>
            </a:r>
            <a:r>
              <a:rPr lang="en-US" dirty="0" err="1"/>
              <a:t>basados</a:t>
            </a:r>
            <a:r>
              <a:rPr lang="en-US" dirty="0"/>
              <a:t> en web.</a:t>
            </a:r>
          </a:p>
          <a:p>
            <a:r>
              <a:rPr lang="en-US" dirty="0"/>
              <a:t>Software de </a:t>
            </a:r>
            <a:r>
              <a:rPr lang="en-US" dirty="0" err="1"/>
              <a:t>dispositivos</a:t>
            </a:r>
            <a:r>
              <a:rPr lang="en-US" dirty="0"/>
              <a:t> </a:t>
            </a:r>
            <a:r>
              <a:rPr lang="en-US" dirty="0" err="1"/>
              <a:t>móviles</a:t>
            </a:r>
            <a:r>
              <a:rPr lang="en-US" dirty="0"/>
              <a:t>.</a:t>
            </a:r>
          </a:p>
          <a:p>
            <a:r>
              <a:rPr lang="en-US" dirty="0"/>
              <a:t>Software de auditoria y </a:t>
            </a:r>
            <a:r>
              <a:rPr lang="en-US" dirty="0" err="1" smtClean="0"/>
              <a:t>seguridad</a:t>
            </a:r>
            <a:endParaRPr lang="en-US" dirty="0" smtClean="0"/>
          </a:p>
          <a:p>
            <a:r>
              <a:rPr lang="es-PA" dirty="0" smtClean="0"/>
              <a:t>		.</a:t>
            </a:r>
          </a:p>
          <a:p>
            <a:r>
              <a:rPr lang="es-PA" dirty="0"/>
              <a:t>	</a:t>
            </a:r>
            <a:r>
              <a:rPr lang="es-PA" dirty="0" smtClean="0"/>
              <a:t>	.</a:t>
            </a:r>
            <a:endParaRPr lang="es-PA" dirty="0"/>
          </a:p>
          <a:p>
            <a:r>
              <a:rPr lang="es-PA" dirty="0" smtClean="0"/>
              <a:t>		.		</a:t>
            </a:r>
            <a:endParaRPr lang="en-US" dirty="0"/>
          </a:p>
        </p:txBody>
      </p:sp>
    </p:spTree>
    <p:extLst>
      <p:ext uri="{BB962C8B-B14F-4D97-AF65-F5344CB8AC3E}">
        <p14:creationId xmlns:p14="http://schemas.microsoft.com/office/powerpoint/2010/main" val="374105992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4999" y="980728"/>
            <a:ext cx="6742376" cy="49572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1 CuadroTexto"/>
          <p:cNvSpPr txBox="1"/>
          <p:nvPr/>
        </p:nvSpPr>
        <p:spPr>
          <a:xfrm>
            <a:off x="1331640" y="548680"/>
            <a:ext cx="6395735" cy="369332"/>
          </a:xfrm>
          <a:prstGeom prst="rect">
            <a:avLst/>
          </a:prstGeom>
          <a:noFill/>
        </p:spPr>
        <p:txBody>
          <a:bodyPr wrap="square" rtlCol="0">
            <a:spAutoFit/>
          </a:bodyPr>
          <a:lstStyle/>
          <a:p>
            <a:r>
              <a:rPr lang="es-PA" dirty="0" smtClean="0"/>
              <a:t>USUARIOS EN UN SISTEMA DE INFORMACIÓN</a:t>
            </a:r>
            <a:endParaRPr lang="en-US" dirty="0"/>
          </a:p>
        </p:txBody>
      </p:sp>
    </p:spTree>
    <p:extLst>
      <p:ext uri="{BB962C8B-B14F-4D97-AF65-F5344CB8AC3E}">
        <p14:creationId xmlns:p14="http://schemas.microsoft.com/office/powerpoint/2010/main" val="141615661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CuadroTexto"/>
          <p:cNvSpPr txBox="1"/>
          <p:nvPr/>
        </p:nvSpPr>
        <p:spPr>
          <a:xfrm>
            <a:off x="1448467" y="908720"/>
            <a:ext cx="4995741" cy="2031325"/>
          </a:xfrm>
          <a:prstGeom prst="rect">
            <a:avLst/>
          </a:prstGeom>
          <a:noFill/>
          <a:ln>
            <a:solidFill>
              <a:srgbClr val="FF0000"/>
            </a:solidFill>
          </a:ln>
        </p:spPr>
        <p:txBody>
          <a:bodyPr wrap="square" rtlCol="0">
            <a:spAutoFit/>
          </a:bodyPr>
          <a:lstStyle/>
          <a:p>
            <a:r>
              <a:rPr lang="es-PA" dirty="0" smtClean="0"/>
              <a:t>Otros usuarios:</a:t>
            </a:r>
          </a:p>
          <a:p>
            <a:endParaRPr lang="es-PA" dirty="0"/>
          </a:p>
          <a:p>
            <a:r>
              <a:rPr lang="es-PA" dirty="0" smtClean="0"/>
              <a:t>	una máquina</a:t>
            </a:r>
          </a:p>
          <a:p>
            <a:r>
              <a:rPr lang="es-PA" dirty="0"/>
              <a:t>	</a:t>
            </a:r>
            <a:r>
              <a:rPr lang="es-PA" dirty="0" smtClean="0"/>
              <a:t>un software</a:t>
            </a:r>
          </a:p>
          <a:p>
            <a:endParaRPr lang="es-PA" dirty="0"/>
          </a:p>
          <a:p>
            <a:endParaRPr lang="es-PA" dirty="0" smtClean="0"/>
          </a:p>
          <a:p>
            <a:endParaRPr lang="en-US" dirty="0"/>
          </a:p>
        </p:txBody>
      </p:sp>
      <p:pic>
        <p:nvPicPr>
          <p:cNvPr id="2457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6895" y="511045"/>
            <a:ext cx="2714625" cy="1685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7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9712" y="2649291"/>
            <a:ext cx="4863744"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51081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3131840" y="5768031"/>
            <a:ext cx="2064989" cy="369332"/>
          </a:xfrm>
          <a:prstGeom prst="rect">
            <a:avLst/>
          </a:prstGeom>
        </p:spPr>
        <p:txBody>
          <a:bodyPr wrap="none">
            <a:spAutoFit/>
          </a:bodyPr>
          <a:lstStyle/>
          <a:p>
            <a:r>
              <a:rPr lang="en-US" dirty="0">
                <a:solidFill>
                  <a:prstClr val="black"/>
                </a:solidFill>
              </a:rPr>
              <a:t>Philippe </a:t>
            </a:r>
            <a:r>
              <a:rPr lang="en-US" dirty="0" err="1">
                <a:solidFill>
                  <a:prstClr val="black"/>
                </a:solidFill>
              </a:rPr>
              <a:t>Kruchten</a:t>
            </a:r>
            <a:endParaRPr lang="en-US" dirty="0">
              <a:solidFill>
                <a:prstClr val="black"/>
              </a:solidFill>
            </a:endParaRPr>
          </a:p>
        </p:txBody>
      </p:sp>
      <p:pic>
        <p:nvPicPr>
          <p:cNvPr id="1434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9656" y="1159472"/>
            <a:ext cx="7345295" cy="4392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2 CuadroTexto"/>
          <p:cNvSpPr txBox="1"/>
          <p:nvPr/>
        </p:nvSpPr>
        <p:spPr>
          <a:xfrm>
            <a:off x="2483768" y="404664"/>
            <a:ext cx="4176464" cy="369332"/>
          </a:xfrm>
          <a:prstGeom prst="rect">
            <a:avLst/>
          </a:prstGeom>
          <a:noFill/>
        </p:spPr>
        <p:txBody>
          <a:bodyPr wrap="square" rtlCol="0">
            <a:spAutoFit/>
          </a:bodyPr>
          <a:lstStyle/>
          <a:p>
            <a:r>
              <a:rPr lang="es-PA" dirty="0" smtClean="0"/>
              <a:t>Arquitectura del sistema o software</a:t>
            </a:r>
            <a:endParaRPr lang="en-US" dirty="0"/>
          </a:p>
        </p:txBody>
      </p:sp>
    </p:spTree>
    <p:extLst>
      <p:ext uri="{BB962C8B-B14F-4D97-AF65-F5344CB8AC3E}">
        <p14:creationId xmlns:p14="http://schemas.microsoft.com/office/powerpoint/2010/main" val="773102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3" name="2 CuadroTexto"/>
          <p:cNvSpPr txBox="1"/>
          <p:nvPr/>
        </p:nvSpPr>
        <p:spPr>
          <a:xfrm>
            <a:off x="793398" y="854558"/>
            <a:ext cx="5616624" cy="369332"/>
          </a:xfrm>
          <a:prstGeom prst="rect">
            <a:avLst/>
          </a:prstGeom>
          <a:noFill/>
        </p:spPr>
        <p:txBody>
          <a:bodyPr wrap="square" rtlCol="0">
            <a:spAutoFit/>
          </a:bodyPr>
          <a:lstStyle/>
          <a:p>
            <a:r>
              <a:rPr lang="es-PA" dirty="0" smtClean="0"/>
              <a:t>OBJETIVOS </a:t>
            </a:r>
            <a:endParaRPr lang="en-US" dirty="0"/>
          </a:p>
        </p:txBody>
      </p:sp>
      <p:sp>
        <p:nvSpPr>
          <p:cNvPr id="4" name="3 Rectángulo"/>
          <p:cNvSpPr/>
          <p:nvPr/>
        </p:nvSpPr>
        <p:spPr>
          <a:xfrm>
            <a:off x="558855" y="1700808"/>
            <a:ext cx="8117601" cy="2585323"/>
          </a:xfrm>
          <a:prstGeom prst="rect">
            <a:avLst/>
          </a:prstGeom>
        </p:spPr>
        <p:txBody>
          <a:bodyPr wrap="square">
            <a:spAutoFit/>
          </a:bodyPr>
          <a:lstStyle/>
          <a:p>
            <a:endParaRPr lang="es-PA" dirty="0"/>
          </a:p>
          <a:p>
            <a:r>
              <a:rPr lang="es-PA" dirty="0"/>
              <a:t>Resaltar la importancia que tiene la Ingeniería de </a:t>
            </a:r>
            <a:r>
              <a:rPr lang="es-PA" dirty="0" smtClean="0"/>
              <a:t>Requerimientos (IR) </a:t>
            </a:r>
            <a:r>
              <a:rPr lang="es-PA" dirty="0"/>
              <a:t>dentro del ciclo de </a:t>
            </a:r>
            <a:r>
              <a:rPr lang="es-PA" dirty="0" smtClean="0"/>
              <a:t>desarrollo, para la mejora de la calidad del software.</a:t>
            </a:r>
          </a:p>
          <a:p>
            <a:endParaRPr lang="es-PA" dirty="0"/>
          </a:p>
          <a:p>
            <a:r>
              <a:rPr lang="es-PA" dirty="0" smtClean="0"/>
              <a:t>Mostrar algunas de las técnicas del modelado de requerimientos  utilizando el lenguaje unificado para modelar (UML) las soluciones.</a:t>
            </a:r>
          </a:p>
          <a:p>
            <a:endParaRPr lang="es-PA" dirty="0"/>
          </a:p>
          <a:p>
            <a:r>
              <a:rPr lang="es-PA" dirty="0"/>
              <a:t>Mostrar la utilización de herramientas CASE dentro de la administración de </a:t>
            </a:r>
            <a:r>
              <a:rPr lang="es-PA" dirty="0" smtClean="0"/>
              <a:t>requisitos para documentar la arquitectura del software.</a:t>
            </a:r>
            <a:endParaRPr lang="en-US" dirty="0"/>
          </a:p>
        </p:txBody>
      </p:sp>
    </p:spTree>
    <p:extLst>
      <p:ext uri="{BB962C8B-B14F-4D97-AF65-F5344CB8AC3E}">
        <p14:creationId xmlns:p14="http://schemas.microsoft.com/office/powerpoint/2010/main" val="64964253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0745" y="1576971"/>
            <a:ext cx="6115050" cy="4200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560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237" y="2054465"/>
            <a:ext cx="2705100" cy="1685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560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27984" y="2377071"/>
            <a:ext cx="3810000" cy="3400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1 Rectángulo"/>
          <p:cNvSpPr/>
          <p:nvPr/>
        </p:nvSpPr>
        <p:spPr>
          <a:xfrm>
            <a:off x="286246" y="128409"/>
            <a:ext cx="8534226" cy="1200329"/>
          </a:xfrm>
          <a:prstGeom prst="rect">
            <a:avLst/>
          </a:prstGeom>
        </p:spPr>
        <p:txBody>
          <a:bodyPr wrap="square">
            <a:spAutoFit/>
          </a:bodyPr>
          <a:lstStyle/>
          <a:p>
            <a:r>
              <a:rPr lang="es-PA" b="1" dirty="0"/>
              <a:t>Lenguaje Unificado de Modelado (LUM o UML, por sus siglas en inglés, </a:t>
            </a:r>
            <a:r>
              <a:rPr lang="es-PA" b="1" dirty="0" err="1"/>
              <a:t>Unified</a:t>
            </a:r>
            <a:r>
              <a:rPr lang="es-PA" b="1" dirty="0"/>
              <a:t> </a:t>
            </a:r>
            <a:r>
              <a:rPr lang="es-PA" b="1" dirty="0" err="1"/>
              <a:t>Modeling</a:t>
            </a:r>
            <a:r>
              <a:rPr lang="es-PA" b="1" dirty="0"/>
              <a:t> </a:t>
            </a:r>
            <a:r>
              <a:rPr lang="es-PA" b="1" dirty="0" err="1"/>
              <a:t>Language</a:t>
            </a:r>
            <a:r>
              <a:rPr lang="es-PA" b="1" dirty="0"/>
              <a:t>) es el lenguaje de modelado de sistemas de software más conocido y utilizado en la actualidad; está respaldado por el OMG (</a:t>
            </a:r>
            <a:r>
              <a:rPr lang="es-PA" b="1" dirty="0" err="1"/>
              <a:t>Object</a:t>
            </a:r>
            <a:r>
              <a:rPr lang="es-PA" b="1" dirty="0"/>
              <a:t> Management </a:t>
            </a:r>
            <a:r>
              <a:rPr lang="es-PA" b="1" dirty="0" err="1"/>
              <a:t>Group</a:t>
            </a:r>
            <a:r>
              <a:rPr lang="es-PA" b="1" dirty="0"/>
              <a:t>)</a:t>
            </a:r>
            <a:endParaRPr lang="en-US" b="1" dirty="0"/>
          </a:p>
        </p:txBody>
      </p:sp>
    </p:spTree>
    <p:extLst>
      <p:ext uri="{BB962C8B-B14F-4D97-AF65-F5344CB8AC3E}">
        <p14:creationId xmlns:p14="http://schemas.microsoft.com/office/powerpoint/2010/main" val="144687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25604"/>
                                        </p:tgtEl>
                                        <p:attrNameLst>
                                          <p:attrName>style.visibility</p:attrName>
                                        </p:attrNameLst>
                                      </p:cBhvr>
                                      <p:to>
                                        <p:strVal val="visible"/>
                                      </p:to>
                                    </p:set>
                                    <p:anim calcmode="lin" valueType="num">
                                      <p:cBhvr additive="base">
                                        <p:cTn id="11" dur="500" fill="hold"/>
                                        <p:tgtEl>
                                          <p:spTgt spid="25604"/>
                                        </p:tgtEl>
                                        <p:attrNameLst>
                                          <p:attrName>ppt_x</p:attrName>
                                        </p:attrNameLst>
                                      </p:cBhvr>
                                      <p:tavLst>
                                        <p:tav tm="0">
                                          <p:val>
                                            <p:strVal val="#ppt_x"/>
                                          </p:val>
                                        </p:tav>
                                        <p:tav tm="100000">
                                          <p:val>
                                            <p:strVal val="#ppt_x"/>
                                          </p:val>
                                        </p:tav>
                                      </p:tavLst>
                                    </p:anim>
                                    <p:anim calcmode="lin" valueType="num">
                                      <p:cBhvr additive="base">
                                        <p:cTn id="12" dur="500" fill="hold"/>
                                        <p:tgtEl>
                                          <p:spTgt spid="2560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5605"/>
                                        </p:tgtEl>
                                        <p:attrNameLst>
                                          <p:attrName>style.visibility</p:attrName>
                                        </p:attrNameLst>
                                      </p:cBhvr>
                                      <p:to>
                                        <p:strVal val="visible"/>
                                      </p:to>
                                    </p:set>
                                    <p:animEffect transition="in" filter="circle(in)">
                                      <p:cBhvr>
                                        <p:cTn id="17" dur="2000"/>
                                        <p:tgtEl>
                                          <p:spTgt spid="256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153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2757" y="443315"/>
            <a:ext cx="7474255" cy="5801186"/>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 name="1 CuadroTexto"/>
          <p:cNvSpPr txBox="1"/>
          <p:nvPr/>
        </p:nvSpPr>
        <p:spPr>
          <a:xfrm>
            <a:off x="3347864" y="77323"/>
            <a:ext cx="3438762" cy="369332"/>
          </a:xfrm>
          <a:prstGeom prst="rect">
            <a:avLst/>
          </a:prstGeom>
          <a:noFill/>
        </p:spPr>
        <p:txBody>
          <a:bodyPr wrap="none" rtlCol="0">
            <a:spAutoFit/>
          </a:bodyPr>
          <a:lstStyle/>
          <a:p>
            <a:r>
              <a:rPr lang="es-PA" dirty="0" smtClean="0"/>
              <a:t>Sistema de Prestamos bancarios</a:t>
            </a:r>
            <a:endParaRPr lang="en-US" dirty="0"/>
          </a:p>
        </p:txBody>
      </p:sp>
    </p:spTree>
    <p:extLst>
      <p:ext uri="{BB962C8B-B14F-4D97-AF65-F5344CB8AC3E}">
        <p14:creationId xmlns:p14="http://schemas.microsoft.com/office/powerpoint/2010/main" val="195740641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1202174" y="2044005"/>
            <a:ext cx="7330266" cy="1077218"/>
          </a:xfrm>
          <a:prstGeom prst="rect">
            <a:avLst/>
          </a:prstGeom>
          <a:ln w="28575">
            <a:solidFill>
              <a:srgbClr val="00B050"/>
            </a:solidFill>
          </a:ln>
        </p:spPr>
        <p:txBody>
          <a:bodyPr wrap="square">
            <a:spAutoFit/>
          </a:bodyPr>
          <a:lstStyle/>
          <a:p>
            <a:r>
              <a:rPr lang="es-PA" sz="3200" b="1" dirty="0"/>
              <a:t>Proceso de la Ingeniería de </a:t>
            </a:r>
            <a:r>
              <a:rPr lang="es-PA" sz="3200" b="1" dirty="0" smtClean="0"/>
              <a:t>Requerimientos</a:t>
            </a:r>
            <a:endParaRPr lang="en-US" sz="3200" b="1" dirty="0"/>
          </a:p>
        </p:txBody>
      </p:sp>
    </p:spTree>
    <p:extLst>
      <p:ext uri="{BB962C8B-B14F-4D97-AF65-F5344CB8AC3E}">
        <p14:creationId xmlns:p14="http://schemas.microsoft.com/office/powerpoint/2010/main" val="15951081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descr="fig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1680" y="1216300"/>
            <a:ext cx="6874692" cy="4933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5 Rectángulo"/>
          <p:cNvSpPr/>
          <p:nvPr/>
        </p:nvSpPr>
        <p:spPr>
          <a:xfrm>
            <a:off x="526237" y="1031634"/>
            <a:ext cx="2946640" cy="369332"/>
          </a:xfrm>
          <a:prstGeom prst="rect">
            <a:avLst/>
          </a:prstGeom>
        </p:spPr>
        <p:txBody>
          <a:bodyPr wrap="none">
            <a:spAutoFit/>
          </a:bodyPr>
          <a:lstStyle/>
          <a:p>
            <a:r>
              <a:rPr lang="en-US" dirty="0"/>
              <a:t>D</a:t>
            </a:r>
            <a:r>
              <a:rPr lang="en-US" dirty="0" smtClean="0"/>
              <a:t>e </a:t>
            </a:r>
            <a:r>
              <a:rPr lang="en-US" dirty="0" err="1"/>
              <a:t>acuerdo</a:t>
            </a:r>
            <a:r>
              <a:rPr lang="en-US" dirty="0"/>
              <a:t> a </a:t>
            </a:r>
            <a:r>
              <a:rPr lang="en-US" dirty="0" err="1" smtClean="0"/>
              <a:t>Sommerville</a:t>
            </a:r>
            <a:endParaRPr lang="en-US" dirty="0"/>
          </a:p>
        </p:txBody>
      </p:sp>
    </p:spTree>
    <p:extLst>
      <p:ext uri="{BB962C8B-B14F-4D97-AF65-F5344CB8AC3E}">
        <p14:creationId xmlns:p14="http://schemas.microsoft.com/office/powerpoint/2010/main" val="35680925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766227" y="620688"/>
            <a:ext cx="7432543" cy="5293757"/>
          </a:xfrm>
          <a:prstGeom prst="rect">
            <a:avLst/>
          </a:prstGeom>
          <a:ln w="57150">
            <a:solidFill>
              <a:srgbClr val="FFC000"/>
            </a:solidFill>
          </a:ln>
        </p:spPr>
        <p:txBody>
          <a:bodyPr wrap="square">
            <a:spAutoFit/>
          </a:bodyPr>
          <a:lstStyle/>
          <a:p>
            <a:r>
              <a:rPr lang="es-PA" sz="2000" b="1" dirty="0"/>
              <a:t>El Estudio de </a:t>
            </a:r>
            <a:r>
              <a:rPr lang="es-PA" sz="2000" b="1" dirty="0" smtClean="0"/>
              <a:t>factibilidad, </a:t>
            </a:r>
            <a:r>
              <a:rPr lang="es-PA" sz="2000" dirty="0"/>
              <a:t>es una descripción resumida del sistema y de cómo se utilizará dentro de una organización. </a:t>
            </a:r>
            <a:endParaRPr lang="es-PA" sz="2000" dirty="0" smtClean="0"/>
          </a:p>
          <a:p>
            <a:endParaRPr lang="es-PA" sz="2000" dirty="0"/>
          </a:p>
          <a:p>
            <a:r>
              <a:rPr lang="es-PA" sz="2000" dirty="0" smtClean="0"/>
              <a:t>Este </a:t>
            </a:r>
            <a:r>
              <a:rPr lang="es-PA" sz="2000" dirty="0"/>
              <a:t>estudio da como resultado un informe que recomienda si es conveniente  o no llevar a cabo la IR y el desarrollo del sistema propuesto. </a:t>
            </a:r>
          </a:p>
          <a:p>
            <a:endParaRPr lang="es-PA" sz="2000" dirty="0"/>
          </a:p>
          <a:p>
            <a:r>
              <a:rPr lang="es-PA" sz="2000" dirty="0"/>
              <a:t>Dicho en otras palabras nos ayuda a evaluar si el sistema:</a:t>
            </a:r>
          </a:p>
          <a:p>
            <a:endParaRPr lang="es-PA" sz="2000" dirty="0"/>
          </a:p>
          <a:p>
            <a:r>
              <a:rPr lang="es-PA" sz="2000" dirty="0"/>
              <a:t> </a:t>
            </a:r>
            <a:r>
              <a:rPr lang="es-PA" sz="2000" dirty="0" smtClean="0"/>
              <a:t>    -Contribuye </a:t>
            </a:r>
            <a:r>
              <a:rPr lang="es-PA" sz="2000" dirty="0"/>
              <a:t>a los objetivos de la organización</a:t>
            </a:r>
            <a:r>
              <a:rPr lang="es-PA" sz="2000" dirty="0" smtClean="0"/>
              <a:t>.</a:t>
            </a:r>
          </a:p>
          <a:p>
            <a:endParaRPr lang="es-PA" sz="2000" dirty="0"/>
          </a:p>
          <a:p>
            <a:r>
              <a:rPr lang="es-PA" sz="2000" dirty="0"/>
              <a:t> </a:t>
            </a:r>
            <a:r>
              <a:rPr lang="es-PA" sz="2000" dirty="0" smtClean="0"/>
              <a:t>    -Se </a:t>
            </a:r>
            <a:r>
              <a:rPr lang="es-PA" sz="2000" dirty="0"/>
              <a:t>puede implementar con la tecnología actual dentro del </a:t>
            </a:r>
            <a:r>
              <a:rPr lang="es-PA" sz="2000" dirty="0" smtClean="0"/>
              <a:t>    costo </a:t>
            </a:r>
            <a:r>
              <a:rPr lang="es-PA" sz="2000" dirty="0"/>
              <a:t>y tiempo propuestos</a:t>
            </a:r>
            <a:r>
              <a:rPr lang="es-PA" sz="2000" dirty="0" smtClean="0"/>
              <a:t>.</a:t>
            </a:r>
          </a:p>
          <a:p>
            <a:endParaRPr lang="es-PA" sz="2000" dirty="0"/>
          </a:p>
          <a:p>
            <a:r>
              <a:rPr lang="es-PA" sz="2000" dirty="0" smtClean="0"/>
              <a:t>     -Puede </a:t>
            </a:r>
            <a:r>
              <a:rPr lang="es-PA" sz="2000" dirty="0"/>
              <a:t>integrarse a otros sistemas existentes dentro de la organización.</a:t>
            </a:r>
          </a:p>
          <a:p>
            <a:endParaRPr lang="es-PA" dirty="0"/>
          </a:p>
        </p:txBody>
      </p:sp>
    </p:spTree>
    <p:extLst>
      <p:ext uri="{BB962C8B-B14F-4D97-AF65-F5344CB8AC3E}">
        <p14:creationId xmlns:p14="http://schemas.microsoft.com/office/powerpoint/2010/main" val="12641596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4" name="3 Rectángulo"/>
          <p:cNvSpPr/>
          <p:nvPr/>
        </p:nvSpPr>
        <p:spPr>
          <a:xfrm>
            <a:off x="623385" y="764704"/>
            <a:ext cx="8064896" cy="5016758"/>
          </a:xfrm>
          <a:prstGeom prst="rect">
            <a:avLst/>
          </a:prstGeom>
          <a:ln w="38100">
            <a:solidFill>
              <a:srgbClr val="FFFF00"/>
            </a:solidFill>
          </a:ln>
        </p:spPr>
        <p:txBody>
          <a:bodyPr wrap="square">
            <a:spAutoFit/>
          </a:bodyPr>
          <a:lstStyle/>
          <a:p>
            <a:r>
              <a:rPr lang="es-ES" sz="2000" b="1" dirty="0">
                <a:solidFill>
                  <a:schemeClr val="tx1">
                    <a:lumMod val="95000"/>
                    <a:lumOff val="5000"/>
                  </a:schemeClr>
                </a:solidFill>
              </a:rPr>
              <a:t>L</a:t>
            </a:r>
            <a:r>
              <a:rPr lang="es-ES" sz="2000" b="1" dirty="0" smtClean="0">
                <a:solidFill>
                  <a:schemeClr val="tx1">
                    <a:lumMod val="95000"/>
                    <a:lumOff val="5000"/>
                  </a:schemeClr>
                </a:solidFill>
              </a:rPr>
              <a:t>a </a:t>
            </a:r>
            <a:r>
              <a:rPr lang="es-ES" sz="2000" b="1" dirty="0">
                <a:solidFill>
                  <a:schemeClr val="tx1">
                    <a:lumMod val="95000"/>
                    <a:lumOff val="5000"/>
                  </a:schemeClr>
                </a:solidFill>
              </a:rPr>
              <a:t>obtención y análisis de </a:t>
            </a:r>
            <a:r>
              <a:rPr lang="es-ES" sz="2000" b="1" dirty="0" smtClean="0">
                <a:solidFill>
                  <a:schemeClr val="tx1">
                    <a:lumMod val="95000"/>
                    <a:lumOff val="5000"/>
                  </a:schemeClr>
                </a:solidFill>
              </a:rPr>
              <a:t>requerimientos, </a:t>
            </a:r>
            <a:r>
              <a:rPr lang="es-ES" sz="2000" dirty="0"/>
              <a:t>sirve para determinar el dominio de la aplicación, cuales servicios debe proporcionar el sistema, así como su desempeño requerido, las restricciones de hardware, etc</a:t>
            </a:r>
            <a:r>
              <a:rPr lang="es-ES" sz="2000" dirty="0" smtClean="0"/>
              <a:t>.</a:t>
            </a:r>
          </a:p>
          <a:p>
            <a:endParaRPr lang="es-ES" sz="2000" dirty="0"/>
          </a:p>
          <a:p>
            <a:r>
              <a:rPr lang="es-ES" sz="2000" dirty="0" smtClean="0"/>
              <a:t>Se </a:t>
            </a:r>
            <a:r>
              <a:rPr lang="es-ES" sz="2000" dirty="0"/>
              <a:t>trabaja estrechamente con los usuarios a fin de conocer la problemática en </a:t>
            </a:r>
            <a:r>
              <a:rPr lang="es-ES" sz="2000" dirty="0" smtClean="0"/>
              <a:t>detalle. </a:t>
            </a:r>
            <a:r>
              <a:rPr lang="es-ES" sz="2000" dirty="0"/>
              <a:t>Las actividades que cubren son:</a:t>
            </a:r>
            <a:endParaRPr lang="en-US" sz="2000" dirty="0"/>
          </a:p>
          <a:p>
            <a:r>
              <a:rPr lang="es-ES" sz="2000" dirty="0"/>
              <a:t> </a:t>
            </a:r>
            <a:endParaRPr lang="en-US" sz="2000" dirty="0"/>
          </a:p>
          <a:p>
            <a:pPr lvl="0"/>
            <a:r>
              <a:rPr lang="es-ES" sz="2000" dirty="0" smtClean="0"/>
              <a:t>	Comprensión </a:t>
            </a:r>
            <a:r>
              <a:rPr lang="es-ES" sz="2000" dirty="0"/>
              <a:t>del dominio</a:t>
            </a:r>
            <a:endParaRPr lang="en-US" sz="2000" dirty="0"/>
          </a:p>
          <a:p>
            <a:pPr lvl="0"/>
            <a:r>
              <a:rPr lang="es-ES" sz="2000" dirty="0" smtClean="0"/>
              <a:t>	Recolección </a:t>
            </a:r>
            <a:r>
              <a:rPr lang="es-ES" sz="2000" dirty="0"/>
              <a:t>de requerimientos</a:t>
            </a:r>
            <a:endParaRPr lang="en-US" sz="2000" dirty="0"/>
          </a:p>
          <a:p>
            <a:pPr lvl="0"/>
            <a:r>
              <a:rPr lang="es-ES" sz="2000" dirty="0" smtClean="0"/>
              <a:t>	Clasificación </a:t>
            </a:r>
            <a:r>
              <a:rPr lang="es-ES" sz="2000" dirty="0"/>
              <a:t>de requerimientos</a:t>
            </a:r>
            <a:endParaRPr lang="en-US" sz="2000" dirty="0"/>
          </a:p>
          <a:p>
            <a:pPr lvl="0"/>
            <a:r>
              <a:rPr lang="es-ES" sz="2000" dirty="0" smtClean="0"/>
              <a:t>	Resolución </a:t>
            </a:r>
            <a:r>
              <a:rPr lang="es-ES" sz="2000" dirty="0"/>
              <a:t>de conflictos</a:t>
            </a:r>
            <a:endParaRPr lang="en-US" sz="2000" dirty="0"/>
          </a:p>
          <a:p>
            <a:pPr lvl="0"/>
            <a:r>
              <a:rPr lang="es-ES" sz="2000" dirty="0" smtClean="0"/>
              <a:t>	Priorización </a:t>
            </a:r>
            <a:endParaRPr lang="en-US" sz="2000" dirty="0"/>
          </a:p>
          <a:p>
            <a:pPr lvl="0"/>
            <a:r>
              <a:rPr lang="es-ES" sz="2000" dirty="0" smtClean="0"/>
              <a:t>	Verificación </a:t>
            </a:r>
            <a:r>
              <a:rPr lang="es-ES" sz="2000" dirty="0"/>
              <a:t>de </a:t>
            </a:r>
            <a:r>
              <a:rPr lang="es-ES" sz="2000" dirty="0" smtClean="0"/>
              <a:t>requerimientos</a:t>
            </a:r>
          </a:p>
          <a:p>
            <a:pPr lvl="0"/>
            <a:endParaRPr lang="es-ES" sz="2000" dirty="0" smtClean="0"/>
          </a:p>
          <a:p>
            <a:pPr lvl="0"/>
            <a:r>
              <a:rPr lang="es-ES" sz="2000" dirty="0" smtClean="0"/>
              <a:t>Para la metodología RUP, se debe  escribir la </a:t>
            </a:r>
            <a:r>
              <a:rPr lang="es-ES" sz="2000" b="1" dirty="0" smtClean="0"/>
              <a:t>visión del producto</a:t>
            </a:r>
            <a:r>
              <a:rPr lang="es-ES" sz="2000" dirty="0" smtClean="0"/>
              <a:t>.</a:t>
            </a:r>
            <a:endParaRPr lang="en-US" sz="2000" dirty="0"/>
          </a:p>
        </p:txBody>
      </p:sp>
    </p:spTree>
    <p:extLst>
      <p:ext uri="{BB962C8B-B14F-4D97-AF65-F5344CB8AC3E}">
        <p14:creationId xmlns:p14="http://schemas.microsoft.com/office/powerpoint/2010/main" val="147810616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766227" y="751344"/>
            <a:ext cx="7694205" cy="4708981"/>
          </a:xfrm>
          <a:prstGeom prst="rect">
            <a:avLst/>
          </a:prstGeom>
          <a:ln w="76200">
            <a:solidFill>
              <a:srgbClr val="FF0000"/>
            </a:solidFill>
          </a:ln>
        </p:spPr>
        <p:txBody>
          <a:bodyPr wrap="square">
            <a:spAutoFit/>
          </a:bodyPr>
          <a:lstStyle/>
          <a:p>
            <a:r>
              <a:rPr lang="es-PA" sz="2000" b="1" dirty="0" smtClean="0"/>
              <a:t>La </a:t>
            </a:r>
            <a:r>
              <a:rPr lang="es-PA" sz="2000" b="1" dirty="0"/>
              <a:t>Especificación </a:t>
            </a:r>
            <a:r>
              <a:rPr lang="es-PA" sz="2000" b="1" dirty="0" smtClean="0"/>
              <a:t>y </a:t>
            </a:r>
            <a:r>
              <a:rPr lang="es-PA" sz="2000" b="1" dirty="0"/>
              <a:t>documentación de los </a:t>
            </a:r>
            <a:r>
              <a:rPr lang="es-PA" sz="2000" b="1" dirty="0" smtClean="0"/>
              <a:t>requerimientos</a:t>
            </a:r>
            <a:r>
              <a:rPr lang="es-PA" sz="2000" dirty="0" smtClean="0"/>
              <a:t>, </a:t>
            </a:r>
            <a:r>
              <a:rPr lang="es-PA" sz="2000" dirty="0"/>
              <a:t>se enfoca al proceso de documentación del comportamiento deseado del sistema</a:t>
            </a:r>
            <a:r>
              <a:rPr lang="es-PA" sz="2000" dirty="0" smtClean="0"/>
              <a:t>.</a:t>
            </a:r>
          </a:p>
          <a:p>
            <a:endParaRPr lang="es-PA" sz="2000" dirty="0" smtClean="0"/>
          </a:p>
          <a:p>
            <a:r>
              <a:rPr lang="es-PA" sz="2000" dirty="0" smtClean="0"/>
              <a:t>La </a:t>
            </a:r>
            <a:r>
              <a:rPr lang="es-PA" sz="2000" dirty="0"/>
              <a:t>especificación de </a:t>
            </a:r>
            <a:r>
              <a:rPr lang="es-PA" sz="2000" dirty="0" smtClean="0"/>
              <a:t>requerimientos del sistema y del software (</a:t>
            </a:r>
            <a:r>
              <a:rPr lang="es-PA" sz="2000" b="1" dirty="0" smtClean="0"/>
              <a:t>ERS</a:t>
            </a:r>
            <a:r>
              <a:rPr lang="es-PA" sz="2000" dirty="0" smtClean="0"/>
              <a:t>), </a:t>
            </a:r>
            <a:r>
              <a:rPr lang="es-PA" sz="2000" dirty="0"/>
              <a:t>es un acuerdo entre usuarios y desarrolladores del software que fue aprobada por clientes y/o usuarios y debe tener al menos las siguientes características: </a:t>
            </a:r>
          </a:p>
          <a:p>
            <a:endParaRPr lang="es-PA" sz="2000" dirty="0"/>
          </a:p>
          <a:p>
            <a:r>
              <a:rPr lang="es-PA" sz="2000" dirty="0"/>
              <a:t>	</a:t>
            </a:r>
            <a:r>
              <a:rPr lang="es-PA" sz="2000" dirty="0" smtClean="0"/>
              <a:t>Contener </a:t>
            </a:r>
            <a:r>
              <a:rPr lang="es-PA" sz="2000" dirty="0"/>
              <a:t>todos los requerimientos deseados.  </a:t>
            </a:r>
          </a:p>
          <a:p>
            <a:r>
              <a:rPr lang="es-PA" sz="2000" dirty="0"/>
              <a:t>	Cada requerimiento solo tiene una interpretación posible.</a:t>
            </a:r>
          </a:p>
          <a:p>
            <a:r>
              <a:rPr lang="es-PA" sz="2000" dirty="0"/>
              <a:t>	El cumplimiento de cualquier requerimiento no provoque </a:t>
            </a:r>
            <a:r>
              <a:rPr lang="es-PA" sz="2000" dirty="0" smtClean="0"/>
              <a:t>conflictos con el cumplimiento de otro requerimiento, es decir, que sea consistente.  </a:t>
            </a:r>
            <a:endParaRPr lang="es-PA" sz="2000" dirty="0"/>
          </a:p>
          <a:p>
            <a:r>
              <a:rPr lang="es-PA" sz="2000" dirty="0"/>
              <a:t>	Prioridades definidas. </a:t>
            </a:r>
          </a:p>
        </p:txBody>
      </p:sp>
    </p:spTree>
    <p:extLst>
      <p:ext uri="{BB962C8B-B14F-4D97-AF65-F5344CB8AC3E}">
        <p14:creationId xmlns:p14="http://schemas.microsoft.com/office/powerpoint/2010/main" val="273063027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4" name="3 Rectángulo"/>
          <p:cNvSpPr/>
          <p:nvPr/>
        </p:nvSpPr>
        <p:spPr>
          <a:xfrm>
            <a:off x="683568" y="612845"/>
            <a:ext cx="7920880" cy="5016758"/>
          </a:xfrm>
          <a:prstGeom prst="rect">
            <a:avLst/>
          </a:prstGeom>
          <a:ln w="3175">
            <a:solidFill>
              <a:srgbClr val="7030A0"/>
            </a:solidFill>
          </a:ln>
        </p:spPr>
        <p:txBody>
          <a:bodyPr wrap="square">
            <a:spAutoFit/>
          </a:bodyPr>
          <a:lstStyle/>
          <a:p>
            <a:r>
              <a:rPr lang="es-PA" sz="2000" dirty="0"/>
              <a:t>Por último la actividad de </a:t>
            </a:r>
            <a:r>
              <a:rPr lang="es-PA" sz="2000" b="1" dirty="0"/>
              <a:t>validación de los </a:t>
            </a:r>
            <a:r>
              <a:rPr lang="es-PA" sz="2000" b="1" dirty="0" smtClean="0"/>
              <a:t>requerimientos</a:t>
            </a:r>
            <a:r>
              <a:rPr lang="es-PA" sz="2000" dirty="0" smtClean="0"/>
              <a:t>, </a:t>
            </a:r>
            <a:r>
              <a:rPr lang="es-PA" sz="2000" dirty="0"/>
              <a:t>tiene mucho en común con el análisis, ya que implica encontrar problemas con los requerimientos. </a:t>
            </a:r>
            <a:endParaRPr lang="es-PA" sz="2000" dirty="0" smtClean="0"/>
          </a:p>
          <a:p>
            <a:r>
              <a:rPr lang="es-PA" sz="2000" dirty="0" smtClean="0"/>
              <a:t>Sin </a:t>
            </a:r>
            <a:r>
              <a:rPr lang="es-PA" sz="2000" dirty="0"/>
              <a:t>embargo, son procesos distintos puesto que la validación comprende un bosquejo completo del documento de requerimientos mientras que el análisis implica trabajar con los requerimientos incompletos. </a:t>
            </a:r>
            <a:endParaRPr lang="es-PA" sz="2000" dirty="0" smtClean="0"/>
          </a:p>
          <a:p>
            <a:r>
              <a:rPr lang="es-PA" sz="2000" dirty="0" smtClean="0"/>
              <a:t>Durante </a:t>
            </a:r>
            <a:r>
              <a:rPr lang="es-PA" sz="2000" dirty="0"/>
              <a:t>esta actividad se deben llevar a cabo diferentes tipos de verificación  en el documento de requerimientos que incluyen verificaciones de:</a:t>
            </a:r>
          </a:p>
          <a:p>
            <a:endParaRPr lang="es-PA" sz="2000" dirty="0"/>
          </a:p>
          <a:p>
            <a:r>
              <a:rPr lang="es-PA" sz="2000" dirty="0"/>
              <a:t>	validez</a:t>
            </a:r>
          </a:p>
          <a:p>
            <a:r>
              <a:rPr lang="es-PA" sz="2000" dirty="0"/>
              <a:t>	consistencia</a:t>
            </a:r>
          </a:p>
          <a:p>
            <a:r>
              <a:rPr lang="es-PA" sz="2000" dirty="0"/>
              <a:t>	integridad</a:t>
            </a:r>
          </a:p>
          <a:p>
            <a:r>
              <a:rPr lang="es-PA" sz="2000" dirty="0"/>
              <a:t>	realismo</a:t>
            </a:r>
          </a:p>
          <a:p>
            <a:r>
              <a:rPr lang="es-PA" sz="2000" dirty="0"/>
              <a:t>	verificabilidad</a:t>
            </a:r>
          </a:p>
        </p:txBody>
      </p:sp>
    </p:spTree>
    <p:extLst>
      <p:ext uri="{BB962C8B-B14F-4D97-AF65-F5344CB8AC3E}">
        <p14:creationId xmlns:p14="http://schemas.microsoft.com/office/powerpoint/2010/main" val="38546210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CuadroTexto"/>
          <p:cNvSpPr txBox="1"/>
          <p:nvPr/>
        </p:nvSpPr>
        <p:spPr>
          <a:xfrm>
            <a:off x="2339752" y="1988840"/>
            <a:ext cx="5256584" cy="1200329"/>
          </a:xfrm>
          <a:prstGeom prst="rect">
            <a:avLst/>
          </a:prstGeom>
          <a:noFill/>
          <a:ln>
            <a:solidFill>
              <a:srgbClr val="C00000"/>
            </a:solidFill>
          </a:ln>
        </p:spPr>
        <p:txBody>
          <a:bodyPr wrap="square" rtlCol="0">
            <a:spAutoFit/>
          </a:bodyPr>
          <a:lstStyle/>
          <a:p>
            <a:r>
              <a:rPr lang="es-PA" sz="3600" dirty="0" smtClean="0"/>
              <a:t>EJEMPLO DE REQUERIMIENTO</a:t>
            </a:r>
            <a:endParaRPr lang="en-US" sz="3600" dirty="0"/>
          </a:p>
        </p:txBody>
      </p:sp>
    </p:spTree>
    <p:extLst>
      <p:ext uri="{BB962C8B-B14F-4D97-AF65-F5344CB8AC3E}">
        <p14:creationId xmlns:p14="http://schemas.microsoft.com/office/powerpoint/2010/main" val="7909331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3" name="2 Rectángulo"/>
          <p:cNvSpPr/>
          <p:nvPr/>
        </p:nvSpPr>
        <p:spPr>
          <a:xfrm>
            <a:off x="732947" y="69596"/>
            <a:ext cx="8364719" cy="6555641"/>
          </a:xfrm>
          <a:prstGeom prst="rect">
            <a:avLst/>
          </a:prstGeom>
        </p:spPr>
        <p:txBody>
          <a:bodyPr wrap="square">
            <a:spAutoFit/>
          </a:bodyPr>
          <a:lstStyle/>
          <a:p>
            <a:r>
              <a:rPr lang="es-PA" sz="1400" dirty="0"/>
              <a:t>El departamento de obras públicas de la ciudad de Panamá, ha decidido desarrollar un “Sistema de Seguimiento y Reparación de Baches (SSRB)”, basado en página web.  Los requisitos son los siguientes:</a:t>
            </a:r>
          </a:p>
          <a:p>
            <a:endParaRPr lang="es-PA" sz="1400" dirty="0"/>
          </a:p>
          <a:p>
            <a:r>
              <a:rPr lang="es-PA" sz="1400" dirty="0"/>
              <a:t>1.  Los ciudadanos pueden conectarse a la página e informar sobre la situación y la importancia del bache.</a:t>
            </a:r>
          </a:p>
          <a:p>
            <a:endParaRPr lang="es-PA" sz="1400" dirty="0"/>
          </a:p>
          <a:p>
            <a:r>
              <a:rPr lang="es-PA" sz="1400" dirty="0"/>
              <a:t>2.  A medida que se informa sobre cada bache, se le asigna un número de identificación y se guarda con:</a:t>
            </a:r>
          </a:p>
          <a:p>
            <a:r>
              <a:rPr lang="es-PA" sz="1400" dirty="0"/>
              <a:t>		- la calle en la que se encuentra,</a:t>
            </a:r>
          </a:p>
          <a:p>
            <a:r>
              <a:rPr lang="es-PA" sz="1400" dirty="0"/>
              <a:t>		- su tamaño (en una escala de 1 a 10),</a:t>
            </a:r>
          </a:p>
          <a:p>
            <a:r>
              <a:rPr lang="es-PA" sz="1400" dirty="0"/>
              <a:t>		- su posición (en el medio, a un lado, etc.),</a:t>
            </a:r>
          </a:p>
          <a:p>
            <a:r>
              <a:rPr lang="es-PA" sz="1400" dirty="0"/>
              <a:t>		- su distrito (determinado a partir de la calle) </a:t>
            </a:r>
          </a:p>
          <a:p>
            <a:r>
              <a:rPr lang="es-PA" sz="1400" dirty="0"/>
              <a:t>		- y una prioridad de reparación (determinada a partir de su tamaño).</a:t>
            </a:r>
          </a:p>
          <a:p>
            <a:endParaRPr lang="es-PA" sz="1400" dirty="0"/>
          </a:p>
          <a:p>
            <a:r>
              <a:rPr lang="es-PA" sz="1400" dirty="0"/>
              <a:t>3.  A cada bache se le asocian datos de petición de la obra, que incluyen:</a:t>
            </a:r>
          </a:p>
          <a:p>
            <a:r>
              <a:rPr lang="es-PA" sz="1400" dirty="0"/>
              <a:t>	- la ubicación y el tamaño,</a:t>
            </a:r>
          </a:p>
          <a:p>
            <a:r>
              <a:rPr lang="es-PA" sz="1400" dirty="0"/>
              <a:t>	- la brigada,</a:t>
            </a:r>
          </a:p>
          <a:p>
            <a:r>
              <a:rPr lang="es-PA" sz="1400" dirty="0"/>
              <a:t>	- el equipamiento asignado,</a:t>
            </a:r>
          </a:p>
          <a:p>
            <a:r>
              <a:rPr lang="es-PA" sz="1400" dirty="0" smtClean="0"/>
              <a:t>	- </a:t>
            </a:r>
            <a:r>
              <a:rPr lang="es-PA" sz="1400" dirty="0"/>
              <a:t>las horas de reparación, el estado del bache (obra en curso, reparado,  reparación temporal, no reparado),</a:t>
            </a:r>
          </a:p>
          <a:p>
            <a:r>
              <a:rPr lang="es-PA" sz="1400" dirty="0"/>
              <a:t>	- la cantidad de relleno usado,</a:t>
            </a:r>
          </a:p>
          <a:p>
            <a:r>
              <a:rPr lang="es-PA" sz="1400" dirty="0" smtClean="0"/>
              <a:t>	- </a:t>
            </a:r>
            <a:r>
              <a:rPr lang="es-PA" sz="1400" dirty="0"/>
              <a:t>y el costo de la reparación (calculado con las horas dedicadas, el número de  trabajadores, el material y el </a:t>
            </a:r>
            <a:r>
              <a:rPr lang="es-PA" sz="1400" dirty="0" smtClean="0"/>
              <a:t>equipamiento </a:t>
            </a:r>
            <a:r>
              <a:rPr lang="es-PA" sz="1400" dirty="0"/>
              <a:t>usado).</a:t>
            </a:r>
          </a:p>
          <a:p>
            <a:endParaRPr lang="es-PA" sz="1400" dirty="0"/>
          </a:p>
          <a:p>
            <a:r>
              <a:rPr lang="es-PA" sz="1400" dirty="0"/>
              <a:t>4.  Finalmente, se crea un archivo de daños ocasionados al ciudadano, para mantener la información sobre los daños reportados debido a la existencia del bache, que incluye:</a:t>
            </a:r>
          </a:p>
          <a:p>
            <a:r>
              <a:rPr lang="es-PA" sz="1400" dirty="0"/>
              <a:t>	- el nombre del ciudadano,</a:t>
            </a:r>
          </a:p>
          <a:p>
            <a:r>
              <a:rPr lang="es-PA" sz="1400" dirty="0"/>
              <a:t>	- la dirección,</a:t>
            </a:r>
          </a:p>
          <a:p>
            <a:r>
              <a:rPr lang="es-PA" sz="1400" dirty="0"/>
              <a:t>	- su número de teléfono,</a:t>
            </a:r>
          </a:p>
          <a:p>
            <a:r>
              <a:rPr lang="es-PA" sz="1400" dirty="0"/>
              <a:t>	- el tipo de daño y</a:t>
            </a:r>
          </a:p>
          <a:p>
            <a:r>
              <a:rPr lang="es-PA" sz="1400" dirty="0"/>
              <a:t>	- el costo de subsanar el daño. </a:t>
            </a:r>
          </a:p>
        </p:txBody>
      </p:sp>
    </p:spTree>
    <p:extLst>
      <p:ext uri="{BB962C8B-B14F-4D97-AF65-F5344CB8AC3E}">
        <p14:creationId xmlns:p14="http://schemas.microsoft.com/office/powerpoint/2010/main" val="30489303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CuadroTexto"/>
          <p:cNvSpPr txBox="1"/>
          <p:nvPr/>
        </p:nvSpPr>
        <p:spPr>
          <a:xfrm>
            <a:off x="3133009" y="376355"/>
            <a:ext cx="3600400" cy="369332"/>
          </a:xfrm>
          <a:prstGeom prst="rect">
            <a:avLst/>
          </a:prstGeom>
          <a:noFill/>
        </p:spPr>
        <p:txBody>
          <a:bodyPr wrap="square" rtlCol="0">
            <a:spAutoFit/>
          </a:bodyPr>
          <a:lstStyle/>
          <a:p>
            <a:r>
              <a:rPr lang="es-PA" dirty="0" smtClean="0"/>
              <a:t>Veremos los siguiente:</a:t>
            </a:r>
            <a:endParaRPr lang="en-US" dirty="0"/>
          </a:p>
        </p:txBody>
      </p:sp>
      <p:sp>
        <p:nvSpPr>
          <p:cNvPr id="3" name="2 Rectángulo"/>
          <p:cNvSpPr/>
          <p:nvPr/>
        </p:nvSpPr>
        <p:spPr>
          <a:xfrm>
            <a:off x="2161409" y="908720"/>
            <a:ext cx="4572000" cy="1200329"/>
          </a:xfrm>
          <a:prstGeom prst="rect">
            <a:avLst/>
          </a:prstGeom>
        </p:spPr>
        <p:txBody>
          <a:bodyPr>
            <a:spAutoFit/>
          </a:bodyPr>
          <a:lstStyle/>
          <a:p>
            <a:r>
              <a:rPr lang="es-PA" dirty="0"/>
              <a:t>Definiciones de Ingeniería de Requerimientos </a:t>
            </a:r>
            <a:r>
              <a:rPr lang="es-PA" dirty="0" smtClean="0"/>
              <a:t>(IR)</a:t>
            </a:r>
          </a:p>
          <a:p>
            <a:endParaRPr lang="es-PA" dirty="0"/>
          </a:p>
          <a:p>
            <a:r>
              <a:rPr lang="es-PA" dirty="0" smtClean="0"/>
              <a:t>Conceptos relacionados con la IR</a:t>
            </a:r>
            <a:endParaRPr lang="es-PA" dirty="0"/>
          </a:p>
        </p:txBody>
      </p:sp>
      <p:sp>
        <p:nvSpPr>
          <p:cNvPr id="4" name="3 Rectángulo"/>
          <p:cNvSpPr/>
          <p:nvPr/>
        </p:nvSpPr>
        <p:spPr>
          <a:xfrm>
            <a:off x="2206133" y="2323241"/>
            <a:ext cx="4572000" cy="646331"/>
          </a:xfrm>
          <a:prstGeom prst="rect">
            <a:avLst/>
          </a:prstGeom>
        </p:spPr>
        <p:txBody>
          <a:bodyPr>
            <a:spAutoFit/>
          </a:bodyPr>
          <a:lstStyle/>
          <a:p>
            <a:r>
              <a:rPr lang="es-PA" dirty="0" smtClean="0"/>
              <a:t>Modelos </a:t>
            </a:r>
            <a:r>
              <a:rPr lang="es-PA" dirty="0"/>
              <a:t>para la obtención de sistemas o aplicaciones automatizadas</a:t>
            </a:r>
            <a:endParaRPr lang="en-US" dirty="0"/>
          </a:p>
        </p:txBody>
      </p:sp>
      <p:sp>
        <p:nvSpPr>
          <p:cNvPr id="5" name="4 Rectángulo"/>
          <p:cNvSpPr/>
          <p:nvPr/>
        </p:nvSpPr>
        <p:spPr>
          <a:xfrm>
            <a:off x="2206258" y="3012498"/>
            <a:ext cx="4572000" cy="646331"/>
          </a:xfrm>
          <a:prstGeom prst="rect">
            <a:avLst/>
          </a:prstGeom>
        </p:spPr>
        <p:txBody>
          <a:bodyPr>
            <a:spAutoFit/>
          </a:bodyPr>
          <a:lstStyle/>
          <a:p>
            <a:r>
              <a:rPr lang="es-PA" dirty="0"/>
              <a:t>Elementos a considerar  por los gestores de la IR</a:t>
            </a:r>
          </a:p>
        </p:txBody>
      </p:sp>
      <p:sp>
        <p:nvSpPr>
          <p:cNvPr id="6" name="5 Rectángulo"/>
          <p:cNvSpPr/>
          <p:nvPr/>
        </p:nvSpPr>
        <p:spPr>
          <a:xfrm>
            <a:off x="2142130" y="3748390"/>
            <a:ext cx="4610558" cy="369332"/>
          </a:xfrm>
          <a:prstGeom prst="rect">
            <a:avLst/>
          </a:prstGeom>
        </p:spPr>
        <p:txBody>
          <a:bodyPr wrap="none">
            <a:spAutoFit/>
          </a:bodyPr>
          <a:lstStyle/>
          <a:p>
            <a:r>
              <a:rPr lang="es-PA" dirty="0"/>
              <a:t>Proceso de la Ingeniería de Requerimientos</a:t>
            </a:r>
          </a:p>
        </p:txBody>
      </p:sp>
      <p:sp>
        <p:nvSpPr>
          <p:cNvPr id="7" name="6 Rectángulo"/>
          <p:cNvSpPr/>
          <p:nvPr/>
        </p:nvSpPr>
        <p:spPr>
          <a:xfrm>
            <a:off x="2161409" y="4281331"/>
            <a:ext cx="2853666" cy="369332"/>
          </a:xfrm>
          <a:prstGeom prst="rect">
            <a:avLst/>
          </a:prstGeom>
        </p:spPr>
        <p:txBody>
          <a:bodyPr wrap="none">
            <a:spAutoFit/>
          </a:bodyPr>
          <a:lstStyle/>
          <a:p>
            <a:r>
              <a:rPr lang="en-US" dirty="0" err="1" smtClean="0"/>
              <a:t>Ejemplo</a:t>
            </a:r>
            <a:r>
              <a:rPr lang="en-US" dirty="0" smtClean="0"/>
              <a:t> de </a:t>
            </a:r>
            <a:r>
              <a:rPr lang="en-US" dirty="0" err="1" smtClean="0"/>
              <a:t>requerimiento</a:t>
            </a:r>
            <a:endParaRPr lang="en-US" dirty="0"/>
          </a:p>
        </p:txBody>
      </p:sp>
      <p:sp>
        <p:nvSpPr>
          <p:cNvPr id="9" name="8 CuadroTexto"/>
          <p:cNvSpPr txBox="1"/>
          <p:nvPr/>
        </p:nvSpPr>
        <p:spPr>
          <a:xfrm>
            <a:off x="2206258" y="4886240"/>
            <a:ext cx="3267549" cy="369332"/>
          </a:xfrm>
          <a:prstGeom prst="rect">
            <a:avLst/>
          </a:prstGeom>
          <a:noFill/>
        </p:spPr>
        <p:txBody>
          <a:bodyPr wrap="square" rtlCol="0">
            <a:spAutoFit/>
          </a:bodyPr>
          <a:lstStyle/>
          <a:p>
            <a:r>
              <a:rPr lang="en-US" dirty="0" err="1"/>
              <a:t>Algunos</a:t>
            </a:r>
            <a:r>
              <a:rPr lang="en-US" dirty="0"/>
              <a:t> </a:t>
            </a:r>
            <a:r>
              <a:rPr lang="en-US" dirty="0" err="1"/>
              <a:t>aspectos</a:t>
            </a:r>
            <a:r>
              <a:rPr lang="en-US" dirty="0"/>
              <a:t> finales </a:t>
            </a:r>
          </a:p>
        </p:txBody>
      </p:sp>
    </p:spTree>
    <p:extLst>
      <p:ext uri="{BB962C8B-B14F-4D97-AF65-F5344CB8AC3E}">
        <p14:creationId xmlns:p14="http://schemas.microsoft.com/office/powerpoint/2010/main" val="409018108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3 Tabla"/>
          <p:cNvGraphicFramePr>
            <a:graphicFrameLocks noGrp="1"/>
          </p:cNvGraphicFramePr>
          <p:nvPr>
            <p:extLst>
              <p:ext uri="{D42A27DB-BD31-4B8C-83A1-F6EECF244321}">
                <p14:modId xmlns:p14="http://schemas.microsoft.com/office/powerpoint/2010/main" val="4223425603"/>
              </p:ext>
            </p:extLst>
          </p:nvPr>
        </p:nvGraphicFramePr>
        <p:xfrm>
          <a:off x="1467706" y="980728"/>
          <a:ext cx="6096000" cy="513080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r>
                        <a:rPr lang="es-PA" dirty="0" smtClean="0">
                          <a:solidFill>
                            <a:schemeClr val="tx1"/>
                          </a:solidFill>
                        </a:rPr>
                        <a:t>Requisito</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Funcional</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solidFill>
                            <a:schemeClr val="tx1"/>
                          </a:solidFill>
                        </a:rPr>
                        <a:t>No</a:t>
                      </a:r>
                      <a:r>
                        <a:rPr lang="es-PA" baseline="0" dirty="0" smtClean="0">
                          <a:solidFill>
                            <a:schemeClr val="tx1"/>
                          </a:solidFill>
                        </a:rPr>
                        <a:t> funcional</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Iniciar</a:t>
                      </a:r>
                      <a:r>
                        <a:rPr lang="es-PA" baseline="0" dirty="0" smtClean="0"/>
                        <a:t> cesión </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El</a:t>
                      </a:r>
                      <a:r>
                        <a:rPr lang="es-PA" baseline="0" dirty="0" smtClean="0"/>
                        <a:t> buscador web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Informar</a:t>
                      </a:r>
                      <a:r>
                        <a:rPr lang="es-PA" baseline="0" dirty="0" smtClean="0"/>
                        <a:t> del</a:t>
                      </a:r>
                      <a:r>
                        <a:rPr lang="es-PA" dirty="0" smtClean="0"/>
                        <a:t> Bache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Solo</a:t>
                      </a:r>
                      <a:r>
                        <a:rPr lang="es-PA" baseline="0" dirty="0" smtClean="0"/>
                        <a:t> un reporte por </a:t>
                      </a:r>
                      <a:r>
                        <a:rPr lang="es-PA" baseline="0" dirty="0" err="1" smtClean="0"/>
                        <a:t>ciudadado</a:t>
                      </a:r>
                      <a:r>
                        <a:rPr lang="es-PA" baseline="0" dirty="0" smtClean="0"/>
                        <a:t> por día, siempre que  el estado sea no reparado.</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Asociar Datos de petición de obra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La GUI, debe considerar la distribución de los datos a solicitar.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r>
                        <a:rPr lang="es-PA" dirty="0" smtClean="0"/>
                        <a:t>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Reportar da</a:t>
                      </a:r>
                      <a:r>
                        <a:rPr lang="es-PA" baseline="0" dirty="0" smtClean="0"/>
                        <a:t>ños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PA" dirty="0" smtClean="0"/>
                        <a:t>La descripción</a:t>
                      </a:r>
                      <a:r>
                        <a:rPr lang="es-PA" baseline="0" dirty="0" smtClean="0"/>
                        <a:t> del daño es hasta 140 palabras.  Puede agregar una foto.</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58774299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8630" y="908720"/>
            <a:ext cx="8566741" cy="5040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8838246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526238" y="251341"/>
            <a:ext cx="8474898" cy="5816977"/>
          </a:xfrm>
          <a:prstGeom prst="rect">
            <a:avLst/>
          </a:prstGeom>
        </p:spPr>
        <p:txBody>
          <a:bodyPr wrap="square">
            <a:spAutoFit/>
          </a:bodyPr>
          <a:lstStyle/>
          <a:p>
            <a:r>
              <a:rPr lang="es-PA" sz="1050" dirty="0"/>
              <a:t>Especificación de Caso de Uso: Iniciar </a:t>
            </a:r>
            <a:r>
              <a:rPr lang="es-PA" sz="1050" dirty="0">
                <a:hlinkClick r:id="rId4" action="ppaction://hlinkfile"/>
              </a:rPr>
              <a:t>Sesión</a:t>
            </a:r>
            <a:endParaRPr lang="es-PA" sz="1050" dirty="0"/>
          </a:p>
          <a:p>
            <a:endParaRPr lang="es-PA" sz="1050" dirty="0"/>
          </a:p>
          <a:p>
            <a:r>
              <a:rPr lang="es-PA" sz="1050" dirty="0"/>
              <a:t>1.	Inicio Sesión</a:t>
            </a:r>
          </a:p>
          <a:p>
            <a:r>
              <a:rPr lang="es-PA" sz="1050" dirty="0"/>
              <a:t>1.1	Breve Descripción</a:t>
            </a:r>
          </a:p>
          <a:p>
            <a:r>
              <a:rPr lang="es-PA" sz="1050" dirty="0"/>
              <a:t>El cliente  que reportará un bache, después de registrarse en el sistema mediante el usuario y la contraseña pueden invocar el caso de uso iniciar sesión. Se pueden modificar, eliminar o realizar nuevos usuarios así como cerrar la sesión actual.</a:t>
            </a:r>
          </a:p>
          <a:p>
            <a:r>
              <a:rPr lang="es-PA" sz="1050" dirty="0"/>
              <a:t>2.	Flujo de Eventos</a:t>
            </a:r>
          </a:p>
          <a:p>
            <a:r>
              <a:rPr lang="es-PA" sz="1050" dirty="0"/>
              <a:t>2.1	Flujo Básico</a:t>
            </a:r>
          </a:p>
          <a:p>
            <a:r>
              <a:rPr lang="es-PA" sz="1050" dirty="0"/>
              <a:t>1.	El cliente  se registra por medio de un formulario que deberá llenar con su información CIP, nombre, apellido, dirección, teléfonos y email.</a:t>
            </a:r>
          </a:p>
          <a:p>
            <a:r>
              <a:rPr lang="es-PA" sz="1050" dirty="0"/>
              <a:t>1.1 El Sistema generará contraseña numérica a introducir por cliente que se enviará por email a dicho cliente.</a:t>
            </a:r>
          </a:p>
          <a:p>
            <a:r>
              <a:rPr lang="es-PA" sz="1050" dirty="0"/>
              <a:t>1.2 El sistema presenta los datos del cliente, según aparezcan en la base de datos, y son enviadas a confirmación de usuario.</a:t>
            </a:r>
          </a:p>
          <a:p>
            <a:r>
              <a:rPr lang="es-PA" sz="1050" dirty="0"/>
              <a:t>2.	El sistema muestra una nueva interfaz gráfica en la que aparece un campo con la fecha actual del sistema, la referencia de inicio de sesión para acceso de sistema según nombre de usuario y contraseña</a:t>
            </a:r>
          </a:p>
          <a:p>
            <a:r>
              <a:rPr lang="es-PA" sz="1050" dirty="0"/>
              <a:t>2.1.	En esta pantalla aparecerán los datos a introducir por cliente (contraseña y nombre de usuario para iniciar la sesión)</a:t>
            </a:r>
          </a:p>
          <a:p>
            <a:r>
              <a:rPr lang="es-PA" sz="1050" dirty="0"/>
              <a:t>3.	El sistema muestra una nueva interfaz gráfica una vez la sesión ha iniciado correctamente en la que aparece un campo con la fecha actual del sistema, la referencia del bache a reportar, la dirección de bache.</a:t>
            </a:r>
          </a:p>
          <a:p>
            <a:endParaRPr lang="es-PA" sz="1050" dirty="0"/>
          </a:p>
          <a:p>
            <a:r>
              <a:rPr lang="es-PA" sz="1050" dirty="0"/>
              <a:t>2.2	Flujos Alternos</a:t>
            </a:r>
          </a:p>
          <a:p>
            <a:r>
              <a:rPr lang="es-PA" sz="1050" dirty="0"/>
              <a:t>2.2.1	En el punto 1</a:t>
            </a:r>
          </a:p>
          <a:p>
            <a:r>
              <a:rPr lang="es-PA" sz="1050" dirty="0"/>
              <a:t>1. Si faltan campos a llenar por el cliente el sistema mandará error.</a:t>
            </a:r>
          </a:p>
          <a:p>
            <a:r>
              <a:rPr lang="es-PA" sz="1050" dirty="0"/>
              <a:t>1.2 De encontrarse en la base de datos un mismo nombre de usuario y un mismo email de usuario el sistema mostrará un mensaje de error. </a:t>
            </a:r>
          </a:p>
          <a:p>
            <a:r>
              <a:rPr lang="es-PA" sz="1050" dirty="0"/>
              <a:t>2.2.2	En el punto 2</a:t>
            </a:r>
          </a:p>
          <a:p>
            <a:r>
              <a:rPr lang="es-PA" sz="1050" dirty="0"/>
              <a:t>Si en el paso 2 el cliente no está debidamente registrado en sistema se </a:t>
            </a:r>
            <a:r>
              <a:rPr lang="es-PA" sz="1000" dirty="0"/>
              <a:t>mostrará un mensaje de error indicando el fracaso de la acción iniciar sesión</a:t>
            </a:r>
          </a:p>
          <a:p>
            <a:r>
              <a:rPr lang="es-PA" sz="1000" dirty="0"/>
              <a:t>3.	Requerimientos Especiales</a:t>
            </a:r>
          </a:p>
          <a:p>
            <a:r>
              <a:rPr lang="es-PA" sz="1000" dirty="0"/>
              <a:t>El usuario o cliente deben de ser mayores de edad para iniciar la sesión y reportar bache. </a:t>
            </a:r>
          </a:p>
          <a:p>
            <a:r>
              <a:rPr lang="es-PA" sz="1000" dirty="0"/>
              <a:t>4.	Precondiciones</a:t>
            </a:r>
          </a:p>
          <a:p>
            <a:r>
              <a:rPr lang="es-PA" sz="1000" dirty="0"/>
              <a:t>Usuario con conexión a internet a través de computadora o celular. </a:t>
            </a:r>
          </a:p>
          <a:p>
            <a:endParaRPr lang="es-PA" sz="1000" dirty="0"/>
          </a:p>
          <a:p>
            <a:r>
              <a:rPr lang="es-PA" sz="1000" dirty="0"/>
              <a:t>5.	</a:t>
            </a:r>
            <a:r>
              <a:rPr lang="es-PA" sz="1000" dirty="0" err="1"/>
              <a:t>Poscondiciones</a:t>
            </a:r>
            <a:endParaRPr lang="es-PA" sz="1000" dirty="0"/>
          </a:p>
          <a:p>
            <a:r>
              <a:rPr lang="es-PA" sz="1000" dirty="0"/>
              <a:t>5.1	En caso de haberse realizado un nuevo reporte de denuncia de bache y seleccionado guardar en lugar de enviar, el reporte queda almacenado en el sistema en la lista de reporte de denuncia en elaboración.</a:t>
            </a:r>
          </a:p>
          <a:p>
            <a:r>
              <a:rPr lang="es-PA" sz="1000" dirty="0"/>
              <a:t>5.2	En caso de haberse realizado un borrado un usuario o eliminado cuenta de sistema MOP, el usuario queda eliminado del sistema.</a:t>
            </a:r>
          </a:p>
          <a:p>
            <a:r>
              <a:rPr lang="es-PA" sz="1000" dirty="0"/>
              <a:t>5.3	En caso de crearse nueva cuenta esta queda almacenada en base de datos de cuentas SRRB (Sistema de Reporte y Reparación de Baches).</a:t>
            </a:r>
          </a:p>
        </p:txBody>
      </p:sp>
    </p:spTree>
    <p:extLst>
      <p:ext uri="{BB962C8B-B14F-4D97-AF65-F5344CB8AC3E}">
        <p14:creationId xmlns:p14="http://schemas.microsoft.com/office/powerpoint/2010/main" val="266965565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3" name="2 Rectángulo">
            <a:hlinkClick r:id="rId4"/>
          </p:cNvPr>
          <p:cNvSpPr/>
          <p:nvPr/>
        </p:nvSpPr>
        <p:spPr>
          <a:xfrm>
            <a:off x="1275113" y="2838226"/>
            <a:ext cx="4572000" cy="646331"/>
          </a:xfrm>
          <a:prstGeom prst="rect">
            <a:avLst/>
          </a:prstGeom>
        </p:spPr>
        <p:txBody>
          <a:bodyPr>
            <a:spAutoFit/>
          </a:bodyPr>
          <a:lstStyle/>
          <a:p>
            <a:r>
              <a:rPr lang="es-PA" dirty="0" smtClean="0">
                <a:hlinkClick r:id="rId5" action="ppaction://hlinkfile"/>
              </a:rPr>
              <a:t>Proyecto Final </a:t>
            </a:r>
            <a:r>
              <a:rPr lang="es-PA" dirty="0" smtClean="0"/>
              <a:t> para el curso de Ingeniería  </a:t>
            </a:r>
            <a:r>
              <a:rPr lang="es-PA" dirty="0"/>
              <a:t>de </a:t>
            </a:r>
            <a:r>
              <a:rPr lang="es-PA" dirty="0" smtClean="0"/>
              <a:t>Software (II) </a:t>
            </a:r>
            <a:endParaRPr lang="en-US" dirty="0"/>
          </a:p>
        </p:txBody>
      </p:sp>
      <p:sp>
        <p:nvSpPr>
          <p:cNvPr id="4" name="3 CuadroTexto"/>
          <p:cNvSpPr txBox="1"/>
          <p:nvPr/>
        </p:nvSpPr>
        <p:spPr>
          <a:xfrm>
            <a:off x="1221682" y="908720"/>
            <a:ext cx="3657858" cy="646331"/>
          </a:xfrm>
          <a:prstGeom prst="rect">
            <a:avLst/>
          </a:prstGeom>
          <a:noFill/>
        </p:spPr>
        <p:txBody>
          <a:bodyPr wrap="square" rtlCol="0">
            <a:spAutoFit/>
          </a:bodyPr>
          <a:lstStyle/>
          <a:p>
            <a:r>
              <a:rPr lang="es-PA" dirty="0" smtClean="0">
                <a:hlinkClick r:id="rId6" action="ppaction://hlinkfile"/>
              </a:rPr>
              <a:t>Resumen</a:t>
            </a:r>
            <a:r>
              <a:rPr lang="es-PA" dirty="0" smtClean="0"/>
              <a:t> de la Metodología </a:t>
            </a:r>
            <a:r>
              <a:rPr lang="es-PA" dirty="0" err="1" smtClean="0"/>
              <a:t>Rational</a:t>
            </a:r>
            <a:r>
              <a:rPr lang="es-PA" dirty="0" smtClean="0"/>
              <a:t> </a:t>
            </a:r>
            <a:r>
              <a:rPr lang="es-PA" dirty="0" err="1" smtClean="0"/>
              <a:t>Unified</a:t>
            </a:r>
            <a:r>
              <a:rPr lang="es-PA" dirty="0" smtClean="0"/>
              <a:t> </a:t>
            </a:r>
            <a:r>
              <a:rPr lang="es-PA" dirty="0" err="1" smtClean="0"/>
              <a:t>Process</a:t>
            </a:r>
            <a:r>
              <a:rPr lang="es-PA" dirty="0" smtClean="0"/>
              <a:t> (RUP)</a:t>
            </a:r>
            <a:endParaRPr lang="en-US" dirty="0"/>
          </a:p>
        </p:txBody>
      </p:sp>
      <p:sp>
        <p:nvSpPr>
          <p:cNvPr id="2" name="1 CuadroTexto"/>
          <p:cNvSpPr txBox="1"/>
          <p:nvPr/>
        </p:nvSpPr>
        <p:spPr>
          <a:xfrm>
            <a:off x="1246513" y="1772816"/>
            <a:ext cx="6880014" cy="923330"/>
          </a:xfrm>
          <a:prstGeom prst="rect">
            <a:avLst/>
          </a:prstGeom>
          <a:noFill/>
        </p:spPr>
        <p:txBody>
          <a:bodyPr wrap="square" rtlCol="0">
            <a:spAutoFit/>
          </a:bodyPr>
          <a:lstStyle/>
          <a:p>
            <a:r>
              <a:rPr lang="es-PA" dirty="0" smtClean="0">
                <a:hlinkClick r:id="rId7" action="ppaction://hlinkfile"/>
              </a:rPr>
              <a:t>Ejemplo </a:t>
            </a:r>
            <a:r>
              <a:rPr lang="es-PA" dirty="0" smtClean="0"/>
              <a:t>de una  Especificación de Requisitos del Caso de Uso, usando la guía RUP para la Especificación </a:t>
            </a:r>
            <a:r>
              <a:rPr lang="es-PA" dirty="0"/>
              <a:t>de Requisitos </a:t>
            </a:r>
            <a:r>
              <a:rPr lang="es-PA" dirty="0" smtClean="0"/>
              <a:t>del Software. </a:t>
            </a:r>
            <a:endParaRPr lang="es-PA" dirty="0"/>
          </a:p>
        </p:txBody>
      </p:sp>
      <p:sp>
        <p:nvSpPr>
          <p:cNvPr id="8" name="7 CuadroTexto"/>
          <p:cNvSpPr txBox="1"/>
          <p:nvPr/>
        </p:nvSpPr>
        <p:spPr>
          <a:xfrm>
            <a:off x="1275113" y="3573016"/>
            <a:ext cx="7175967" cy="1138773"/>
          </a:xfrm>
          <a:prstGeom prst="rect">
            <a:avLst/>
          </a:prstGeom>
          <a:noFill/>
        </p:spPr>
        <p:txBody>
          <a:bodyPr wrap="square" rtlCol="0">
            <a:spAutoFit/>
          </a:bodyPr>
          <a:lstStyle/>
          <a:p>
            <a:r>
              <a:rPr lang="es-PA" sz="1600" dirty="0" smtClean="0"/>
              <a:t>Sitio web de la Junta de Andalucía en España. Guía </a:t>
            </a:r>
            <a:r>
              <a:rPr lang="es-PA" sz="1600" dirty="0"/>
              <a:t>para la construcción de casos de usos</a:t>
            </a:r>
            <a:r>
              <a:rPr lang="es-PA" sz="1600" dirty="0" smtClean="0"/>
              <a:t>. Revisado por última vez 11 marzo 2021.</a:t>
            </a:r>
            <a:endParaRPr lang="es-PA" sz="1600" dirty="0"/>
          </a:p>
          <a:p>
            <a:r>
              <a:rPr lang="es-PA" dirty="0" smtClean="0">
                <a:hlinkClick r:id="rId8"/>
              </a:rPr>
              <a:t>http</a:t>
            </a:r>
            <a:r>
              <a:rPr lang="es-PA" dirty="0">
                <a:hlinkClick r:id="rId8"/>
              </a:rPr>
              <a:t>://</a:t>
            </a:r>
            <a:r>
              <a:rPr lang="es-PA" dirty="0" smtClean="0">
                <a:hlinkClick r:id="rId8"/>
              </a:rPr>
              <a:t>www.juntadeandalucia.es/servicios/madeja/contenido/recurso/416</a:t>
            </a:r>
            <a:endParaRPr lang="es-PA" dirty="0"/>
          </a:p>
        </p:txBody>
      </p:sp>
      <p:sp>
        <p:nvSpPr>
          <p:cNvPr id="5" name="4 CuadroTexto"/>
          <p:cNvSpPr txBox="1"/>
          <p:nvPr/>
        </p:nvSpPr>
        <p:spPr>
          <a:xfrm>
            <a:off x="1265545" y="4869160"/>
            <a:ext cx="7227989" cy="1200329"/>
          </a:xfrm>
          <a:prstGeom prst="rect">
            <a:avLst/>
          </a:prstGeom>
          <a:noFill/>
        </p:spPr>
        <p:txBody>
          <a:bodyPr wrap="square" rtlCol="0">
            <a:spAutoFit/>
          </a:bodyPr>
          <a:lstStyle/>
          <a:p>
            <a:r>
              <a:rPr lang="es-PA" dirty="0"/>
              <a:t>7 Técnicas de levantamiento de requerimientos </a:t>
            </a:r>
            <a:r>
              <a:rPr lang="es-PA" dirty="0" smtClean="0"/>
              <a:t>software. </a:t>
            </a:r>
            <a:r>
              <a:rPr lang="es-PA" dirty="0"/>
              <a:t>Revisado por última vez 11 marzo 2021.</a:t>
            </a:r>
          </a:p>
          <a:p>
            <a:r>
              <a:rPr lang="es-PA" dirty="0" smtClean="0">
                <a:hlinkClick r:id="rId9"/>
              </a:rPr>
              <a:t>http</a:t>
            </a:r>
            <a:r>
              <a:rPr lang="es-PA" dirty="0">
                <a:hlinkClick r:id="rId9"/>
              </a:rPr>
              <a:t>://</a:t>
            </a:r>
            <a:r>
              <a:rPr lang="es-PA" dirty="0" smtClean="0">
                <a:hlinkClick r:id="rId9"/>
              </a:rPr>
              <a:t>www.pmoinformatica.com/2016/08/tecnicas-levantamiento-requerimientos.html</a:t>
            </a:r>
            <a:r>
              <a:rPr lang="es-PA" dirty="0" smtClean="0"/>
              <a:t> </a:t>
            </a:r>
            <a:endParaRPr lang="es-PA" dirty="0"/>
          </a:p>
        </p:txBody>
      </p:sp>
    </p:spTree>
    <p:extLst>
      <p:ext uri="{BB962C8B-B14F-4D97-AF65-F5344CB8AC3E}">
        <p14:creationId xmlns:p14="http://schemas.microsoft.com/office/powerpoint/2010/main" val="39583252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179512" y="260648"/>
            <a:ext cx="8784976" cy="5078313"/>
          </a:xfrm>
          <a:prstGeom prst="rect">
            <a:avLst/>
          </a:prstGeom>
        </p:spPr>
        <p:txBody>
          <a:bodyPr wrap="square">
            <a:spAutoFit/>
          </a:bodyPr>
          <a:lstStyle/>
          <a:p>
            <a:r>
              <a:rPr lang="es-PA" b="1" dirty="0" smtClean="0"/>
              <a:t>Algunos aspectos finales </a:t>
            </a:r>
            <a:r>
              <a:rPr lang="es-PA" b="1" dirty="0"/>
              <a:t>de la Ingeniería de </a:t>
            </a:r>
            <a:r>
              <a:rPr lang="es-PA" b="1" dirty="0" smtClean="0"/>
              <a:t>Requerimientos (IR).</a:t>
            </a:r>
          </a:p>
          <a:p>
            <a:endParaRPr lang="es-PA" dirty="0"/>
          </a:p>
          <a:p>
            <a:r>
              <a:rPr lang="es-PA" dirty="0" smtClean="0"/>
              <a:t>Permite </a:t>
            </a:r>
            <a:r>
              <a:rPr lang="es-PA" dirty="0"/>
              <a:t>gestionar las necesidades del proyecto en forma estructurada: </a:t>
            </a:r>
            <a:r>
              <a:rPr lang="es-PA" dirty="0" smtClean="0"/>
              <a:t>todas las metodologías de desarrollo del software, contempla la </a:t>
            </a:r>
            <a:r>
              <a:rPr lang="es-PA" dirty="0"/>
              <a:t>actividad de la </a:t>
            </a:r>
            <a:r>
              <a:rPr lang="es-PA" dirty="0" smtClean="0"/>
              <a:t>IR, ya que aseguran los requerimientos considerando una </a:t>
            </a:r>
            <a:r>
              <a:rPr lang="es-PA" dirty="0"/>
              <a:t>serie de pasos organizados y bien definidos</a:t>
            </a:r>
            <a:r>
              <a:rPr lang="es-PA" dirty="0" smtClean="0"/>
              <a:t>.</a:t>
            </a:r>
          </a:p>
          <a:p>
            <a:endParaRPr lang="es-PA" dirty="0"/>
          </a:p>
          <a:p>
            <a:r>
              <a:rPr lang="es-PA" dirty="0" smtClean="0"/>
              <a:t>Mejora </a:t>
            </a:r>
            <a:r>
              <a:rPr lang="es-PA" dirty="0"/>
              <a:t>la calidad del software: La calidad en el software tiene que ver con cumplir un conjunto de requerimientos (funcionalidad, facilidad de uso, confiabilidad, desempeño, </a:t>
            </a:r>
            <a:r>
              <a:rPr lang="es-PA" dirty="0" smtClean="0"/>
              <a:t>otros) y con la entrega de documentos que evidencian las soluciones.</a:t>
            </a:r>
          </a:p>
          <a:p>
            <a:endParaRPr lang="es-PA" dirty="0"/>
          </a:p>
          <a:p>
            <a:r>
              <a:rPr lang="es-PA" dirty="0"/>
              <a:t>Mejora la comunicación entre equipos: La especificación de requerimientos representa una forma de consenso entre clientes y desarrolladores. Si este consenso no ocurre, el proyecto no será exitoso</a:t>
            </a:r>
            <a:r>
              <a:rPr lang="es-PA" dirty="0" smtClean="0"/>
              <a:t>.</a:t>
            </a:r>
          </a:p>
          <a:p>
            <a:endParaRPr lang="es-PA" dirty="0"/>
          </a:p>
          <a:p>
            <a:r>
              <a:rPr lang="es-PA" dirty="0"/>
              <a:t>Evita rechazos de usuarios finales: La ingeniería de requerimientos obliga al cliente a considerar sus requerimientos cuidadosamente y revisarlos dentro del marco del problema, por lo que se </a:t>
            </a:r>
            <a:r>
              <a:rPr lang="es-PA" dirty="0" smtClean="0"/>
              <a:t>le </a:t>
            </a:r>
            <a:r>
              <a:rPr lang="es-PA" dirty="0"/>
              <a:t>involucra durante todo el desarrollo del proyecto</a:t>
            </a:r>
            <a:r>
              <a:rPr lang="es-PA" dirty="0" smtClean="0"/>
              <a:t>.</a:t>
            </a:r>
          </a:p>
        </p:txBody>
      </p:sp>
    </p:spTree>
    <p:extLst>
      <p:ext uri="{BB962C8B-B14F-4D97-AF65-F5344CB8AC3E}">
        <p14:creationId xmlns:p14="http://schemas.microsoft.com/office/powerpoint/2010/main" val="310697697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9" name="8 CuadroTexto"/>
          <p:cNvSpPr txBox="1"/>
          <p:nvPr/>
        </p:nvSpPr>
        <p:spPr>
          <a:xfrm>
            <a:off x="413198" y="1105634"/>
            <a:ext cx="4014786" cy="3970318"/>
          </a:xfrm>
          <a:prstGeom prst="rect">
            <a:avLst/>
          </a:prstGeom>
          <a:noFill/>
        </p:spPr>
        <p:txBody>
          <a:bodyPr wrap="square" rtlCol="0">
            <a:spAutoFit/>
          </a:bodyPr>
          <a:lstStyle/>
          <a:p>
            <a:r>
              <a:rPr lang="es-PA" sz="2800" b="1" dirty="0" smtClean="0">
                <a:solidFill>
                  <a:srgbClr val="92D050"/>
                </a:solidFill>
              </a:rPr>
              <a:t>¿CÓMO </a:t>
            </a:r>
            <a:r>
              <a:rPr lang="es-PA" sz="2800" b="1" dirty="0" smtClean="0">
                <a:solidFill>
                  <a:srgbClr val="92D050"/>
                </a:solidFill>
              </a:rPr>
              <a:t>GARANTIZAR UN PRODUCTO SOFTWARE, QUE SATISFACE LAS NECESIDADES DEL </a:t>
            </a:r>
            <a:r>
              <a:rPr lang="es-PA" sz="2800" b="1" dirty="0" smtClean="0">
                <a:solidFill>
                  <a:srgbClr val="92D050"/>
                </a:solidFill>
              </a:rPr>
              <a:t>USUARIO, PARA </a:t>
            </a:r>
            <a:r>
              <a:rPr lang="es-PA" sz="2800" b="1" dirty="0" smtClean="0">
                <a:solidFill>
                  <a:srgbClr val="92D050"/>
                </a:solidFill>
              </a:rPr>
              <a:t>UN </a:t>
            </a:r>
            <a:r>
              <a:rPr lang="es-PA" sz="2800" b="1" dirty="0" smtClean="0">
                <a:solidFill>
                  <a:srgbClr val="92D050"/>
                </a:solidFill>
              </a:rPr>
              <a:t>PROYECTO DE AUTOMATIZACIÓN?</a:t>
            </a:r>
            <a:endParaRPr lang="en-US" sz="2800" b="1" dirty="0">
              <a:solidFill>
                <a:srgbClr val="92D050"/>
              </a:solidFill>
            </a:endParaRPr>
          </a:p>
        </p:txBody>
      </p:sp>
      <p:sp>
        <p:nvSpPr>
          <p:cNvPr id="7" name="6 Rectángulo"/>
          <p:cNvSpPr/>
          <p:nvPr/>
        </p:nvSpPr>
        <p:spPr>
          <a:xfrm>
            <a:off x="4423821" y="692696"/>
            <a:ext cx="4572000" cy="2031325"/>
          </a:xfrm>
          <a:prstGeom prst="rect">
            <a:avLst/>
          </a:prstGeom>
        </p:spPr>
        <p:txBody>
          <a:bodyPr>
            <a:spAutoFit/>
          </a:bodyPr>
          <a:lstStyle/>
          <a:p>
            <a:r>
              <a:rPr lang="es-PA" b="1" dirty="0" smtClean="0"/>
              <a:t>Como lo indica la </a:t>
            </a:r>
            <a:r>
              <a:rPr lang="es-PA" b="1" dirty="0"/>
              <a:t>ingeniería de requerimientos</a:t>
            </a:r>
            <a:r>
              <a:rPr lang="es-PA" b="1" dirty="0" smtClean="0"/>
              <a:t>, que </a:t>
            </a:r>
            <a:r>
              <a:rPr lang="es-PA" b="1" dirty="0"/>
              <a:t>a través de procedimientos y buenas prácticas de la ingeniería del software, nos permite involucrar al usuario y sus carencias; en la obtención de un sistema automatizado, que satisface sus necesidades.</a:t>
            </a:r>
          </a:p>
        </p:txBody>
      </p:sp>
      <p:pic>
        <p:nvPicPr>
          <p:cNvPr id="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04048" y="3145784"/>
            <a:ext cx="2915310" cy="2735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5" name="14 Conector recto"/>
          <p:cNvCxnSpPr/>
          <p:nvPr/>
        </p:nvCxnSpPr>
        <p:spPr>
          <a:xfrm flipV="1">
            <a:off x="4572000" y="3090794"/>
            <a:ext cx="3821399" cy="2930494"/>
          </a:xfrm>
          <a:prstGeom prst="line">
            <a:avLst/>
          </a:prstGeom>
          <a:ln cmpd="sng">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23 Conector recto"/>
          <p:cNvCxnSpPr/>
          <p:nvPr/>
        </p:nvCxnSpPr>
        <p:spPr>
          <a:xfrm flipH="1" flipV="1">
            <a:off x="4733876" y="2828713"/>
            <a:ext cx="3455654" cy="3321344"/>
          </a:xfrm>
          <a:prstGeom prst="line">
            <a:avLst/>
          </a:prstGeom>
          <a:ln cmpd="sng">
            <a:solidFill>
              <a:srgbClr val="FF0000"/>
            </a:solidFill>
          </a:ln>
        </p:spPr>
        <p:style>
          <a:lnRef idx="1">
            <a:schemeClr val="accent1"/>
          </a:lnRef>
          <a:fillRef idx="0">
            <a:schemeClr val="accent1"/>
          </a:fillRef>
          <a:effectRef idx="0">
            <a:schemeClr val="accent1"/>
          </a:effectRef>
          <a:fontRef idx="minor">
            <a:schemeClr val="tx1"/>
          </a:fontRef>
        </p:style>
      </p:cxnSp>
      <p:sp>
        <p:nvSpPr>
          <p:cNvPr id="29" name="28 CuadroTexto"/>
          <p:cNvSpPr txBox="1"/>
          <p:nvPr/>
        </p:nvSpPr>
        <p:spPr>
          <a:xfrm>
            <a:off x="1115616" y="332656"/>
            <a:ext cx="184731" cy="369332"/>
          </a:xfrm>
          <a:prstGeom prst="rect">
            <a:avLst/>
          </a:prstGeom>
          <a:noFill/>
        </p:spPr>
        <p:txBody>
          <a:bodyPr wrap="none" rtlCol="0">
            <a:spAutoFit/>
          </a:bodyPr>
          <a:lstStyle/>
          <a:p>
            <a:endParaRPr lang="es-PA" dirty="0"/>
          </a:p>
        </p:txBody>
      </p:sp>
    </p:spTree>
    <p:extLst>
      <p:ext uri="{BB962C8B-B14F-4D97-AF65-F5344CB8AC3E}">
        <p14:creationId xmlns:p14="http://schemas.microsoft.com/office/powerpoint/2010/main" val="3799393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3" name="2 Subtítulo"/>
          <p:cNvSpPr>
            <a:spLocks noGrp="1"/>
          </p:cNvSpPr>
          <p:nvPr>
            <p:ph type="subTitle" idx="1"/>
          </p:nvPr>
        </p:nvSpPr>
        <p:spPr>
          <a:xfrm>
            <a:off x="1474209" y="1988840"/>
            <a:ext cx="6400800" cy="1752600"/>
          </a:xfrm>
        </p:spPr>
        <p:txBody>
          <a:bodyPr/>
          <a:lstStyle/>
          <a:p>
            <a:r>
              <a:rPr lang="es-PA" dirty="0" smtClean="0">
                <a:solidFill>
                  <a:schemeClr val="tx1"/>
                </a:solidFill>
              </a:rPr>
              <a:t>Definiciones de Ingeniería de Requerimientos </a:t>
            </a:r>
            <a:endParaRPr lang="en-US" dirty="0">
              <a:solidFill>
                <a:schemeClr val="tx1"/>
              </a:solidFill>
            </a:endParaRPr>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6016" y="6320437"/>
            <a:ext cx="374967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29999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5" name="4 Título"/>
          <p:cNvSpPr>
            <a:spLocks noGrp="1"/>
          </p:cNvSpPr>
          <p:nvPr>
            <p:ph type="title"/>
          </p:nvPr>
        </p:nvSpPr>
        <p:spPr>
          <a:xfrm>
            <a:off x="526237" y="620688"/>
            <a:ext cx="8229600" cy="5400600"/>
          </a:xfrm>
        </p:spPr>
        <p:txBody>
          <a:bodyPr>
            <a:normAutofit/>
          </a:bodyPr>
          <a:lstStyle/>
          <a:p>
            <a:r>
              <a:rPr lang="es-PA" sz="3200" dirty="0" smtClean="0"/>
              <a:t>La ingeniería de requerimientos, es una disciplina que a través de procedimientos y buenas prácticas de la ingeniería del software, nos permite involucrar al usuario y sus carencias; en la obtención de un sistema automatizado, que satisface sus necesidades.</a:t>
            </a:r>
            <a:endParaRPr lang="en-US" sz="3200" dirty="0"/>
          </a:p>
        </p:txBody>
      </p:sp>
    </p:spTree>
    <p:extLst>
      <p:ext uri="{BB962C8B-B14F-4D97-AF65-F5344CB8AC3E}">
        <p14:creationId xmlns:p14="http://schemas.microsoft.com/office/powerpoint/2010/main" val="20456841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983052" y="408150"/>
            <a:ext cx="6984776" cy="5663089"/>
          </a:xfrm>
          <a:prstGeom prst="rect">
            <a:avLst/>
          </a:prstGeom>
        </p:spPr>
        <p:txBody>
          <a:bodyPr wrap="square">
            <a:spAutoFit/>
          </a:bodyPr>
          <a:lstStyle/>
          <a:p>
            <a:endParaRPr lang="es-PA" dirty="0"/>
          </a:p>
          <a:p>
            <a:pPr algn="just"/>
            <a:r>
              <a:rPr lang="es-PA" sz="2000" dirty="0"/>
              <a:t>De acuerdo con </a:t>
            </a:r>
            <a:r>
              <a:rPr lang="es-PA" sz="2000" dirty="0">
                <a:hlinkClick r:id="rId4"/>
              </a:rPr>
              <a:t>Boehm</a:t>
            </a:r>
            <a:r>
              <a:rPr lang="es-PA" sz="2000" dirty="0"/>
              <a:t>, “La Ingeniería de Requerimientos es la DISCIPLINA para desarrollar una especificación completa, consistente y no ambigua, la cual servirá como base para acuerdos comunes entre todas las partes involucradas y en dónde se describen las FUNCIONES que realizará el sistema". </a:t>
            </a:r>
            <a:endParaRPr lang="es-PA" sz="2000" dirty="0" smtClean="0"/>
          </a:p>
          <a:p>
            <a:pPr algn="just"/>
            <a:endParaRPr lang="es-PA" sz="2000" dirty="0"/>
          </a:p>
          <a:p>
            <a:pPr algn="just"/>
            <a:endParaRPr lang="es-PA" dirty="0" smtClean="0"/>
          </a:p>
          <a:p>
            <a:endParaRPr lang="es-PA" dirty="0"/>
          </a:p>
          <a:p>
            <a:pPr algn="just"/>
            <a:r>
              <a:rPr lang="es-PA" sz="2400" b="1" dirty="0">
                <a:solidFill>
                  <a:schemeClr val="accent6">
                    <a:lumMod val="50000"/>
                  </a:schemeClr>
                </a:solidFill>
              </a:rPr>
              <a:t>De acuerdo con </a:t>
            </a:r>
            <a:r>
              <a:rPr lang="es-PA" sz="2400" b="1" dirty="0">
                <a:solidFill>
                  <a:schemeClr val="accent6">
                    <a:lumMod val="50000"/>
                  </a:schemeClr>
                </a:solidFill>
                <a:hlinkClick r:id="rId5"/>
              </a:rPr>
              <a:t>Rational</a:t>
            </a:r>
            <a:r>
              <a:rPr lang="es-PA" sz="2400" b="1" dirty="0">
                <a:solidFill>
                  <a:schemeClr val="accent6">
                    <a:lumMod val="50000"/>
                  </a:schemeClr>
                </a:solidFill>
              </a:rPr>
              <a:t> </a:t>
            </a:r>
            <a:r>
              <a:rPr lang="es-PA" sz="2400" b="1" u="sng" dirty="0">
                <a:solidFill>
                  <a:schemeClr val="tx2"/>
                </a:solidFill>
              </a:rPr>
              <a:t>Software</a:t>
            </a:r>
            <a:r>
              <a:rPr lang="es-PA" sz="2400" b="1" dirty="0">
                <a:solidFill>
                  <a:schemeClr val="accent6">
                    <a:lumMod val="50000"/>
                  </a:schemeClr>
                </a:solidFill>
              </a:rPr>
              <a:t> </a:t>
            </a:r>
            <a:r>
              <a:rPr lang="es-PA" sz="2400" b="1" dirty="0">
                <a:solidFill>
                  <a:schemeClr val="accent6">
                    <a:lumMod val="50000"/>
                  </a:schemeClr>
                </a:solidFill>
                <a:hlinkClick r:id="rId6"/>
              </a:rPr>
              <a:t>Corporation</a:t>
            </a:r>
            <a:r>
              <a:rPr lang="es-PA" sz="2400" b="1" dirty="0">
                <a:solidFill>
                  <a:schemeClr val="accent6">
                    <a:lumMod val="50000"/>
                  </a:schemeClr>
                </a:solidFill>
              </a:rPr>
              <a:t> "La Ingeniería de Requerimientos es un enfoque sistémico para recolectar, organizar y documentar los requerimientos del sistema; es también el proceso que establece y mantiene acuerdos sobre los cambios de requerimientos, entre los clientes y el equipo del proyecto".</a:t>
            </a:r>
          </a:p>
        </p:txBody>
      </p:sp>
    </p:spTree>
    <p:extLst>
      <p:ext uri="{BB962C8B-B14F-4D97-AF65-F5344CB8AC3E}">
        <p14:creationId xmlns:p14="http://schemas.microsoft.com/office/powerpoint/2010/main" val="24626959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2" name="1 Rectángulo"/>
          <p:cNvSpPr/>
          <p:nvPr/>
        </p:nvSpPr>
        <p:spPr>
          <a:xfrm>
            <a:off x="760242" y="1196752"/>
            <a:ext cx="7262157" cy="1200329"/>
          </a:xfrm>
          <a:prstGeom prst="rect">
            <a:avLst/>
          </a:prstGeom>
          <a:ln>
            <a:noFill/>
          </a:ln>
        </p:spPr>
        <p:txBody>
          <a:bodyPr wrap="square">
            <a:spAutoFit/>
          </a:bodyPr>
          <a:lstStyle/>
          <a:p>
            <a:r>
              <a:rPr lang="es-PA" b="1" dirty="0">
                <a:solidFill>
                  <a:srgbClr val="00B050"/>
                </a:solidFill>
              </a:rPr>
              <a:t>Según la IEEE un requerimiento es la condición o capacidad que debe poseer un sistema o un componente de un sistema para satisfacer un contrato, un estándar, una especificación u otro documento formalmente impuesto. </a:t>
            </a:r>
            <a:endParaRPr lang="en-US" b="1" dirty="0">
              <a:solidFill>
                <a:srgbClr val="00B050"/>
              </a:solidFill>
            </a:endParaRPr>
          </a:p>
        </p:txBody>
      </p:sp>
      <p:sp>
        <p:nvSpPr>
          <p:cNvPr id="3" name="2 Rectángulo"/>
          <p:cNvSpPr/>
          <p:nvPr/>
        </p:nvSpPr>
        <p:spPr>
          <a:xfrm>
            <a:off x="745434" y="2924944"/>
            <a:ext cx="7550189" cy="1754326"/>
          </a:xfrm>
          <a:prstGeom prst="rect">
            <a:avLst/>
          </a:prstGeom>
          <a:ln>
            <a:noFill/>
          </a:ln>
        </p:spPr>
        <p:txBody>
          <a:bodyPr wrap="square">
            <a:spAutoFit/>
          </a:bodyPr>
          <a:lstStyle/>
          <a:p>
            <a:r>
              <a:rPr lang="es-PA" b="1" dirty="0">
                <a:solidFill>
                  <a:schemeClr val="accent1">
                    <a:lumMod val="50000"/>
                  </a:schemeClr>
                </a:solidFill>
              </a:rPr>
              <a:t>De acuerdo a </a:t>
            </a:r>
            <a:r>
              <a:rPr lang="es-PA" b="1" dirty="0" err="1" smtClean="0">
                <a:solidFill>
                  <a:schemeClr val="accent1">
                    <a:lumMod val="50000"/>
                  </a:schemeClr>
                </a:solidFill>
              </a:rPr>
              <a:t>Sommerville</a:t>
            </a:r>
            <a:r>
              <a:rPr lang="es-PA" b="1" dirty="0" smtClean="0">
                <a:solidFill>
                  <a:schemeClr val="accent1">
                    <a:lumMod val="50000"/>
                  </a:schemeClr>
                </a:solidFill>
              </a:rPr>
              <a:t>, </a:t>
            </a:r>
            <a:r>
              <a:rPr lang="es-PA" b="1" dirty="0">
                <a:solidFill>
                  <a:schemeClr val="accent1">
                    <a:lumMod val="50000"/>
                  </a:schemeClr>
                </a:solidFill>
              </a:rPr>
              <a:t>existen cuatro actividades genéricas dentro del proceso de la  ingeniería de requerimientos, éstas </a:t>
            </a:r>
            <a:r>
              <a:rPr lang="es-PA" b="1" dirty="0" smtClean="0">
                <a:solidFill>
                  <a:schemeClr val="accent1">
                    <a:lumMod val="50000"/>
                  </a:schemeClr>
                </a:solidFill>
              </a:rPr>
              <a:t>son:</a:t>
            </a:r>
            <a:endParaRPr lang="es-PA" b="1" dirty="0">
              <a:solidFill>
                <a:schemeClr val="accent1">
                  <a:lumMod val="50000"/>
                </a:schemeClr>
              </a:solidFill>
            </a:endParaRPr>
          </a:p>
          <a:p>
            <a:r>
              <a:rPr lang="es-PA" b="1" dirty="0">
                <a:solidFill>
                  <a:schemeClr val="accent1">
                    <a:lumMod val="50000"/>
                  </a:schemeClr>
                </a:solidFill>
              </a:rPr>
              <a:t>	Estudio de factibilidad del sistema. </a:t>
            </a:r>
          </a:p>
          <a:p>
            <a:r>
              <a:rPr lang="es-PA" b="1" dirty="0">
                <a:solidFill>
                  <a:schemeClr val="accent1">
                    <a:lumMod val="50000"/>
                  </a:schemeClr>
                </a:solidFill>
              </a:rPr>
              <a:t>	</a:t>
            </a:r>
            <a:r>
              <a:rPr lang="es-PA" b="1" dirty="0" smtClean="0">
                <a:solidFill>
                  <a:schemeClr val="accent1">
                    <a:lumMod val="50000"/>
                  </a:schemeClr>
                </a:solidFill>
              </a:rPr>
              <a:t>Obtención </a:t>
            </a:r>
            <a:r>
              <a:rPr lang="es-PA" b="1" dirty="0">
                <a:solidFill>
                  <a:schemeClr val="accent1">
                    <a:lumMod val="50000"/>
                  </a:schemeClr>
                </a:solidFill>
              </a:rPr>
              <a:t>y análisis de requerimientos. </a:t>
            </a:r>
          </a:p>
          <a:p>
            <a:r>
              <a:rPr lang="es-PA" b="1" dirty="0">
                <a:solidFill>
                  <a:schemeClr val="accent1">
                    <a:lumMod val="50000"/>
                  </a:schemeClr>
                </a:solidFill>
              </a:rPr>
              <a:t>	Especificación y documentación de los requerimientos. </a:t>
            </a:r>
          </a:p>
          <a:p>
            <a:r>
              <a:rPr lang="es-PA" b="1" dirty="0">
                <a:solidFill>
                  <a:schemeClr val="accent1">
                    <a:lumMod val="50000"/>
                  </a:schemeClr>
                </a:solidFill>
              </a:rPr>
              <a:t>	Validación de los requerimientos.</a:t>
            </a:r>
          </a:p>
        </p:txBody>
      </p:sp>
    </p:spTree>
    <p:extLst>
      <p:ext uri="{BB962C8B-B14F-4D97-AF65-F5344CB8AC3E}">
        <p14:creationId xmlns:p14="http://schemas.microsoft.com/office/powerpoint/2010/main" val="35720642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881" y="6150057"/>
            <a:ext cx="492586" cy="499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descr="http://www.fisc.utp.ac.pa/sites/fisc.utp.ac.pa/files/imagecache/image_big/documentos/2012/imagen/logofisc.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247" y="6150057"/>
            <a:ext cx="479980" cy="475180"/>
          </a:xfrm>
          <a:prstGeom prst="rect">
            <a:avLst/>
          </a:prstGeom>
          <a:noFill/>
          <a:extLst>
            <a:ext uri="{909E8E84-426E-40DD-AFC4-6F175D3DCCD1}">
              <a14:hiddenFill xmlns:a14="http://schemas.microsoft.com/office/drawing/2010/main">
                <a:solidFill>
                  <a:srgbClr val="FFFFFF"/>
                </a:solidFill>
              </a14:hiddenFill>
            </a:ext>
          </a:extLst>
        </p:spPr>
      </p:pic>
      <p:sp>
        <p:nvSpPr>
          <p:cNvPr id="8" name="7 CuadroTexto"/>
          <p:cNvSpPr txBox="1"/>
          <p:nvPr/>
        </p:nvSpPr>
        <p:spPr>
          <a:xfrm>
            <a:off x="955881" y="2204864"/>
            <a:ext cx="7360535" cy="646331"/>
          </a:xfrm>
          <a:prstGeom prst="rect">
            <a:avLst/>
          </a:prstGeom>
          <a:noFill/>
          <a:ln w="12700">
            <a:solidFill>
              <a:schemeClr val="tx1"/>
            </a:solidFill>
          </a:ln>
        </p:spPr>
        <p:txBody>
          <a:bodyPr wrap="square" rtlCol="0">
            <a:spAutoFit/>
          </a:bodyPr>
          <a:lstStyle/>
          <a:p>
            <a:r>
              <a:rPr lang="es-PA" sz="3600" dirty="0" smtClean="0"/>
              <a:t>Conceptos relacionados con la IR</a:t>
            </a:r>
            <a:endParaRPr lang="en-US" sz="3600" dirty="0"/>
          </a:p>
        </p:txBody>
      </p:sp>
    </p:spTree>
    <p:extLst>
      <p:ext uri="{BB962C8B-B14F-4D97-AF65-F5344CB8AC3E}">
        <p14:creationId xmlns:p14="http://schemas.microsoft.com/office/powerpoint/2010/main" val="357206424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értice">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Brío">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0800" dist="38100" dir="14700000" algn="t" rotWithShape="0">
              <a:srgbClr val="000000">
                <a:alpha val="60000"/>
              </a:srgbClr>
            </a:outerShdw>
          </a:effectLst>
          <a:scene3d>
            <a:camera prst="orthographicFront" fov="0">
              <a:rot lat="0" lon="0" rev="0"/>
            </a:camera>
            <a:lightRig rig="contrasting" dir="t">
              <a:rot lat="0" lon="0" rev="3600000"/>
            </a:lightRig>
          </a:scene3d>
          <a:sp3d prstMaterial="plastic">
            <a:bevelT w="127000" h="38200" prst="relaxedInset"/>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2954</TotalTime>
  <Words>1770</Words>
  <Application>Microsoft Office PowerPoint</Application>
  <PresentationFormat>Presentación en pantalla (4:3)</PresentationFormat>
  <Paragraphs>265</Paragraphs>
  <Slides>45</Slides>
  <Notes>0</Notes>
  <HiddenSlides>0</HiddenSlides>
  <MMClips>0</MMClips>
  <ScaleCrop>false</ScaleCrop>
  <HeadingPairs>
    <vt:vector size="4" baseType="variant">
      <vt:variant>
        <vt:lpstr>Tema</vt:lpstr>
      </vt:variant>
      <vt:variant>
        <vt:i4>1</vt:i4>
      </vt:variant>
      <vt:variant>
        <vt:lpstr>Títulos de diapositiva</vt:lpstr>
      </vt:variant>
      <vt:variant>
        <vt:i4>45</vt:i4>
      </vt:variant>
    </vt:vector>
  </HeadingPairs>
  <TitlesOfParts>
    <vt:vector size="46" baseType="lpstr">
      <vt:lpstr>Tema de Office</vt:lpstr>
      <vt:lpstr> Ingeniería de Requerimientos</vt:lpstr>
      <vt:lpstr>Presentación de PowerPoint</vt:lpstr>
      <vt:lpstr>Presentación de PowerPoint</vt:lpstr>
      <vt:lpstr>Presentación de PowerPoint</vt:lpstr>
      <vt:lpstr>Presentación de PowerPoint</vt:lpstr>
      <vt:lpstr>La ingeniería de requerimientos, es una disciplina que a través de procedimientos y buenas prácticas de la ingeniería del software, nos permite involucrar al usuario y sus carencias; en la obtención de un sistema automatizado, que satisface sus necesidades.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MATRIZ DE TRAZABILIDAD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Seminario de Ingeniería de Requerimientos</dc:title>
  <dc:creator>Alejandro</dc:creator>
  <cp:lastModifiedBy>Ana Gloria</cp:lastModifiedBy>
  <cp:revision>132</cp:revision>
  <dcterms:created xsi:type="dcterms:W3CDTF">2014-01-18T05:07:31Z</dcterms:created>
  <dcterms:modified xsi:type="dcterms:W3CDTF">2021-03-11T19:59:05Z</dcterms:modified>
</cp:coreProperties>
</file>

<file path=docProps/thumbnail.jpeg>
</file>